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78"/>
  </p:notesMasterIdLst>
  <p:sldIdLst>
    <p:sldId id="339" r:id="rId2"/>
    <p:sldId id="340" r:id="rId3"/>
    <p:sldId id="325" r:id="rId4"/>
    <p:sldId id="328" r:id="rId5"/>
    <p:sldId id="327" r:id="rId6"/>
    <p:sldId id="329" r:id="rId7"/>
    <p:sldId id="330" r:id="rId8"/>
    <p:sldId id="331" r:id="rId9"/>
    <p:sldId id="335" r:id="rId10"/>
    <p:sldId id="334" r:id="rId11"/>
    <p:sldId id="355" r:id="rId12"/>
    <p:sldId id="356" r:id="rId13"/>
    <p:sldId id="357" r:id="rId14"/>
    <p:sldId id="358" r:id="rId15"/>
    <p:sldId id="359" r:id="rId16"/>
    <p:sldId id="360" r:id="rId17"/>
    <p:sldId id="361" r:id="rId18"/>
    <p:sldId id="362" r:id="rId19"/>
    <p:sldId id="363" r:id="rId20"/>
    <p:sldId id="364" r:id="rId21"/>
    <p:sldId id="365" r:id="rId22"/>
    <p:sldId id="333" r:id="rId23"/>
    <p:sldId id="332" r:id="rId24"/>
    <p:sldId id="336" r:id="rId25"/>
    <p:sldId id="337" r:id="rId26"/>
    <p:sldId id="338" r:id="rId27"/>
    <p:sldId id="370" r:id="rId28"/>
    <p:sldId id="369" r:id="rId29"/>
    <p:sldId id="367" r:id="rId30"/>
    <p:sldId id="326" r:id="rId31"/>
    <p:sldId id="263" r:id="rId32"/>
    <p:sldId id="368" r:id="rId33"/>
    <p:sldId id="268" r:id="rId34"/>
    <p:sldId id="267" r:id="rId35"/>
    <p:sldId id="266" r:id="rId36"/>
    <p:sldId id="265" r:id="rId37"/>
    <p:sldId id="264" r:id="rId38"/>
    <p:sldId id="274" r:id="rId39"/>
    <p:sldId id="270" r:id="rId40"/>
    <p:sldId id="272" r:id="rId41"/>
    <p:sldId id="275" r:id="rId42"/>
    <p:sldId id="306" r:id="rId43"/>
    <p:sldId id="308" r:id="rId44"/>
    <p:sldId id="310" r:id="rId45"/>
    <p:sldId id="311" r:id="rId46"/>
    <p:sldId id="276" r:id="rId47"/>
    <p:sldId id="278" r:id="rId48"/>
    <p:sldId id="312" r:id="rId49"/>
    <p:sldId id="279" r:id="rId50"/>
    <p:sldId id="281" r:id="rId51"/>
    <p:sldId id="314" r:id="rId52"/>
    <p:sldId id="282" r:id="rId53"/>
    <p:sldId id="283" r:id="rId54"/>
    <p:sldId id="284" r:id="rId55"/>
    <p:sldId id="286" r:id="rId56"/>
    <p:sldId id="288" r:id="rId57"/>
    <p:sldId id="289" r:id="rId58"/>
    <p:sldId id="315" r:id="rId59"/>
    <p:sldId id="316" r:id="rId60"/>
    <p:sldId id="290" r:id="rId61"/>
    <p:sldId id="291" r:id="rId62"/>
    <p:sldId id="292" r:id="rId63"/>
    <p:sldId id="293" r:id="rId64"/>
    <p:sldId id="317" r:id="rId65"/>
    <p:sldId id="318" r:id="rId66"/>
    <p:sldId id="319" r:id="rId67"/>
    <p:sldId id="372" r:id="rId68"/>
    <p:sldId id="373" r:id="rId69"/>
    <p:sldId id="371" r:id="rId70"/>
    <p:sldId id="321" r:id="rId71"/>
    <p:sldId id="324" r:id="rId72"/>
    <p:sldId id="346" r:id="rId73"/>
    <p:sldId id="343" r:id="rId74"/>
    <p:sldId id="350" r:id="rId75"/>
    <p:sldId id="348" r:id="rId76"/>
    <p:sldId id="352" r:id="rId7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21" autoAdjust="0"/>
  </p:normalViewPr>
  <p:slideViewPr>
    <p:cSldViewPr>
      <p:cViewPr varScale="1">
        <p:scale>
          <a:sx n="57" d="100"/>
          <a:sy n="57" d="100"/>
        </p:scale>
        <p:origin x="836" y="52"/>
      </p:cViewPr>
      <p:guideLst>
        <p:guide orient="horz" pos="2160"/>
        <p:guide pos="2880"/>
      </p:guideLst>
    </p:cSldViewPr>
  </p:slideViewPr>
  <p:outlineViewPr>
    <p:cViewPr>
      <p:scale>
        <a:sx n="33" d="100"/>
        <a:sy n="33" d="100"/>
      </p:scale>
      <p:origin x="0" y="-3639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iagrams/_rels/data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311DF4-0378-49D2-96A1-A689465C8B84}"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CE978676-0B04-4CB3-A1F7-3E3138A3AB57}">
      <dgm:prSet/>
      <dgm:spPr/>
      <dgm:t>
        <a:bodyPr/>
        <a:lstStyle/>
        <a:p>
          <a:r>
            <a:rPr lang="tr-TR" b="1" dirty="0"/>
            <a:t>*Öğrenciler, her dönem başında akademik takvimde belirlenen süre içinde öğrenci bilgi sistemi üzerinden kayıtlanacağı dersleri seçerler.</a:t>
          </a:r>
          <a:endParaRPr lang="en-US" dirty="0"/>
        </a:p>
      </dgm:t>
    </dgm:pt>
    <dgm:pt modelId="{C87DCB96-8EC7-4704-872B-F55D1348E14C}" type="parTrans" cxnId="{41ABA167-5905-4407-A2BB-62E9BC17667C}">
      <dgm:prSet/>
      <dgm:spPr/>
      <dgm:t>
        <a:bodyPr/>
        <a:lstStyle/>
        <a:p>
          <a:endParaRPr lang="en-US"/>
        </a:p>
      </dgm:t>
    </dgm:pt>
    <dgm:pt modelId="{B243382C-384E-44AE-A63F-8A5A3E0D6BC0}" type="sibTrans" cxnId="{41ABA167-5905-4407-A2BB-62E9BC17667C}">
      <dgm:prSet/>
      <dgm:spPr/>
      <dgm:t>
        <a:bodyPr/>
        <a:lstStyle/>
        <a:p>
          <a:endParaRPr lang="en-US"/>
        </a:p>
      </dgm:t>
    </dgm:pt>
    <dgm:pt modelId="{E039FB9B-C587-4A8E-8F3B-C09B26A68E5E}">
      <dgm:prSet custT="1"/>
      <dgm:spPr/>
      <dgm:t>
        <a:bodyPr/>
        <a:lstStyle/>
        <a:p>
          <a:pPr algn="ctr"/>
          <a:r>
            <a:rPr lang="tr-TR" sz="5400" b="1" dirty="0"/>
            <a:t>ubs.omu.edu.tr</a:t>
          </a:r>
          <a:endParaRPr lang="en-US" sz="5400" dirty="0"/>
        </a:p>
      </dgm:t>
    </dgm:pt>
    <dgm:pt modelId="{E800530D-E839-4CE7-AD5D-BAA327D3409B}" type="parTrans" cxnId="{C372B583-2C1A-4AAE-A453-D64EC903D371}">
      <dgm:prSet/>
      <dgm:spPr/>
      <dgm:t>
        <a:bodyPr/>
        <a:lstStyle/>
        <a:p>
          <a:endParaRPr lang="en-US"/>
        </a:p>
      </dgm:t>
    </dgm:pt>
    <dgm:pt modelId="{A97532A1-89A9-40EA-9F46-A9205D9DA78F}" type="sibTrans" cxnId="{C372B583-2C1A-4AAE-A453-D64EC903D371}">
      <dgm:prSet/>
      <dgm:spPr/>
      <dgm:t>
        <a:bodyPr/>
        <a:lstStyle/>
        <a:p>
          <a:endParaRPr lang="en-US"/>
        </a:p>
      </dgm:t>
    </dgm:pt>
    <dgm:pt modelId="{1AE7FDB0-29DC-4A1E-8FD6-456BA4606A01}" type="pres">
      <dgm:prSet presAssocID="{A1311DF4-0378-49D2-96A1-A689465C8B84}" presName="linear" presStyleCnt="0">
        <dgm:presLayoutVars>
          <dgm:animLvl val="lvl"/>
          <dgm:resizeHandles val="exact"/>
        </dgm:presLayoutVars>
      </dgm:prSet>
      <dgm:spPr/>
    </dgm:pt>
    <dgm:pt modelId="{B9EF1FB5-193D-44E0-B31C-F9190377687B}" type="pres">
      <dgm:prSet presAssocID="{CE978676-0B04-4CB3-A1F7-3E3138A3AB57}" presName="parentText" presStyleLbl="node1" presStyleIdx="0" presStyleCnt="2">
        <dgm:presLayoutVars>
          <dgm:chMax val="0"/>
          <dgm:bulletEnabled val="1"/>
        </dgm:presLayoutVars>
      </dgm:prSet>
      <dgm:spPr/>
    </dgm:pt>
    <dgm:pt modelId="{6498EE96-BEC4-4A64-B22F-15DA77EA69A1}" type="pres">
      <dgm:prSet presAssocID="{B243382C-384E-44AE-A63F-8A5A3E0D6BC0}" presName="spacer" presStyleCnt="0"/>
      <dgm:spPr/>
    </dgm:pt>
    <dgm:pt modelId="{8B9D86B2-C580-4722-A533-59D408D18D25}" type="pres">
      <dgm:prSet presAssocID="{E039FB9B-C587-4A8E-8F3B-C09B26A68E5E}" presName="parentText" presStyleLbl="node1" presStyleIdx="1" presStyleCnt="2">
        <dgm:presLayoutVars>
          <dgm:chMax val="0"/>
          <dgm:bulletEnabled val="1"/>
        </dgm:presLayoutVars>
      </dgm:prSet>
      <dgm:spPr/>
    </dgm:pt>
  </dgm:ptLst>
  <dgm:cxnLst>
    <dgm:cxn modelId="{6D7B412E-1EE1-4706-8B5E-ECCA9DB6D639}" type="presOf" srcId="{A1311DF4-0378-49D2-96A1-A689465C8B84}" destId="{1AE7FDB0-29DC-4A1E-8FD6-456BA4606A01}" srcOrd="0" destOrd="0" presId="urn:microsoft.com/office/officeart/2005/8/layout/vList2"/>
    <dgm:cxn modelId="{41ABA167-5905-4407-A2BB-62E9BC17667C}" srcId="{A1311DF4-0378-49D2-96A1-A689465C8B84}" destId="{CE978676-0B04-4CB3-A1F7-3E3138A3AB57}" srcOrd="0" destOrd="0" parTransId="{C87DCB96-8EC7-4704-872B-F55D1348E14C}" sibTransId="{B243382C-384E-44AE-A63F-8A5A3E0D6BC0}"/>
    <dgm:cxn modelId="{A4F33980-5C78-4DEC-9C4B-DA2359A85002}" type="presOf" srcId="{CE978676-0B04-4CB3-A1F7-3E3138A3AB57}" destId="{B9EF1FB5-193D-44E0-B31C-F9190377687B}" srcOrd="0" destOrd="0" presId="urn:microsoft.com/office/officeart/2005/8/layout/vList2"/>
    <dgm:cxn modelId="{C372B583-2C1A-4AAE-A453-D64EC903D371}" srcId="{A1311DF4-0378-49D2-96A1-A689465C8B84}" destId="{E039FB9B-C587-4A8E-8F3B-C09B26A68E5E}" srcOrd="1" destOrd="0" parTransId="{E800530D-E839-4CE7-AD5D-BAA327D3409B}" sibTransId="{A97532A1-89A9-40EA-9F46-A9205D9DA78F}"/>
    <dgm:cxn modelId="{00E8F9CF-F3A7-4D1D-A4F3-968641CF7CE7}" type="presOf" srcId="{E039FB9B-C587-4A8E-8F3B-C09B26A68E5E}" destId="{8B9D86B2-C580-4722-A533-59D408D18D25}" srcOrd="0" destOrd="0" presId="urn:microsoft.com/office/officeart/2005/8/layout/vList2"/>
    <dgm:cxn modelId="{0318B407-3DD1-4C0B-ABC8-4B7A65F06293}" type="presParOf" srcId="{1AE7FDB0-29DC-4A1E-8FD6-456BA4606A01}" destId="{B9EF1FB5-193D-44E0-B31C-F9190377687B}" srcOrd="0" destOrd="0" presId="urn:microsoft.com/office/officeart/2005/8/layout/vList2"/>
    <dgm:cxn modelId="{D12F2ACB-BC68-4283-8D58-49DC528A5897}" type="presParOf" srcId="{1AE7FDB0-29DC-4A1E-8FD6-456BA4606A01}" destId="{6498EE96-BEC4-4A64-B22F-15DA77EA69A1}" srcOrd="1" destOrd="0" presId="urn:microsoft.com/office/officeart/2005/8/layout/vList2"/>
    <dgm:cxn modelId="{4CFB8899-85C4-40AC-A336-20AF50510600}" type="presParOf" srcId="{1AE7FDB0-29DC-4A1E-8FD6-456BA4606A01}" destId="{8B9D86B2-C580-4722-A533-59D408D18D2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1311DF4-0378-49D2-96A1-A689465C8B84}"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CE978676-0B04-4CB3-A1F7-3E3138A3AB57}">
      <dgm:prSet/>
      <dgm:spPr/>
      <dgm:t>
        <a:bodyPr/>
        <a:lstStyle/>
        <a:p>
          <a:r>
            <a:rPr lang="tr-TR" b="1" dirty="0"/>
            <a:t>*Öğrenciler, seçtikleri dersleri danışman onayına göndermelidirler. Ders durumunda </a:t>
          </a:r>
          <a:r>
            <a:rPr lang="tr-TR" b="1" u="sng" dirty="0"/>
            <a:t>Danışman İnceleme </a:t>
          </a:r>
          <a:r>
            <a:rPr lang="tr-TR" b="1" dirty="0"/>
            <a:t>yazmalıdır. Bu şekilde dersin kontenjanına dahil edilirsiniz.</a:t>
          </a:r>
          <a:endParaRPr lang="en-US" dirty="0"/>
        </a:p>
      </dgm:t>
    </dgm:pt>
    <dgm:pt modelId="{C87DCB96-8EC7-4704-872B-F55D1348E14C}" type="parTrans" cxnId="{41ABA167-5905-4407-A2BB-62E9BC17667C}">
      <dgm:prSet/>
      <dgm:spPr/>
      <dgm:t>
        <a:bodyPr/>
        <a:lstStyle/>
        <a:p>
          <a:endParaRPr lang="en-US"/>
        </a:p>
      </dgm:t>
    </dgm:pt>
    <dgm:pt modelId="{B243382C-384E-44AE-A63F-8A5A3E0D6BC0}" type="sibTrans" cxnId="{41ABA167-5905-4407-A2BB-62E9BC17667C}">
      <dgm:prSet/>
      <dgm:spPr/>
      <dgm:t>
        <a:bodyPr/>
        <a:lstStyle/>
        <a:p>
          <a:endParaRPr lang="en-US"/>
        </a:p>
      </dgm:t>
    </dgm:pt>
    <dgm:pt modelId="{E039FB9B-C587-4A8E-8F3B-C09B26A68E5E}">
      <dgm:prSet/>
      <dgm:spPr/>
      <dgm:t>
        <a:bodyPr/>
        <a:lstStyle/>
        <a:p>
          <a:r>
            <a:rPr lang="tr-TR" b="1" dirty="0"/>
            <a:t>*Dersler seçildikten sonra </a:t>
          </a:r>
          <a:r>
            <a:rPr lang="tr-TR" b="1" u="sng" dirty="0"/>
            <a:t>Danışman Onayına </a:t>
          </a:r>
          <a:r>
            <a:rPr lang="tr-TR" b="1" dirty="0"/>
            <a:t>gönderilmez ise dersin seçimini onaylamış olmazsınız. </a:t>
          </a:r>
          <a:endParaRPr lang="en-US" dirty="0"/>
        </a:p>
      </dgm:t>
    </dgm:pt>
    <dgm:pt modelId="{E800530D-E839-4CE7-AD5D-BAA327D3409B}" type="parTrans" cxnId="{C372B583-2C1A-4AAE-A453-D64EC903D371}">
      <dgm:prSet/>
      <dgm:spPr/>
      <dgm:t>
        <a:bodyPr/>
        <a:lstStyle/>
        <a:p>
          <a:endParaRPr lang="en-US"/>
        </a:p>
      </dgm:t>
    </dgm:pt>
    <dgm:pt modelId="{A97532A1-89A9-40EA-9F46-A9205D9DA78F}" type="sibTrans" cxnId="{C372B583-2C1A-4AAE-A453-D64EC903D371}">
      <dgm:prSet/>
      <dgm:spPr/>
      <dgm:t>
        <a:bodyPr/>
        <a:lstStyle/>
        <a:p>
          <a:endParaRPr lang="en-US"/>
        </a:p>
      </dgm:t>
    </dgm:pt>
    <dgm:pt modelId="{1AE7FDB0-29DC-4A1E-8FD6-456BA4606A01}" type="pres">
      <dgm:prSet presAssocID="{A1311DF4-0378-49D2-96A1-A689465C8B84}" presName="linear" presStyleCnt="0">
        <dgm:presLayoutVars>
          <dgm:animLvl val="lvl"/>
          <dgm:resizeHandles val="exact"/>
        </dgm:presLayoutVars>
      </dgm:prSet>
      <dgm:spPr/>
    </dgm:pt>
    <dgm:pt modelId="{B9EF1FB5-193D-44E0-B31C-F9190377687B}" type="pres">
      <dgm:prSet presAssocID="{CE978676-0B04-4CB3-A1F7-3E3138A3AB57}" presName="parentText" presStyleLbl="node1" presStyleIdx="0" presStyleCnt="2">
        <dgm:presLayoutVars>
          <dgm:chMax val="0"/>
          <dgm:bulletEnabled val="1"/>
        </dgm:presLayoutVars>
      </dgm:prSet>
      <dgm:spPr/>
    </dgm:pt>
    <dgm:pt modelId="{6498EE96-BEC4-4A64-B22F-15DA77EA69A1}" type="pres">
      <dgm:prSet presAssocID="{B243382C-384E-44AE-A63F-8A5A3E0D6BC0}" presName="spacer" presStyleCnt="0"/>
      <dgm:spPr/>
    </dgm:pt>
    <dgm:pt modelId="{8B9D86B2-C580-4722-A533-59D408D18D25}" type="pres">
      <dgm:prSet presAssocID="{E039FB9B-C587-4A8E-8F3B-C09B26A68E5E}" presName="parentText" presStyleLbl="node1" presStyleIdx="1" presStyleCnt="2">
        <dgm:presLayoutVars>
          <dgm:chMax val="0"/>
          <dgm:bulletEnabled val="1"/>
        </dgm:presLayoutVars>
      </dgm:prSet>
      <dgm:spPr/>
    </dgm:pt>
  </dgm:ptLst>
  <dgm:cxnLst>
    <dgm:cxn modelId="{6D7B412E-1EE1-4706-8B5E-ECCA9DB6D639}" type="presOf" srcId="{A1311DF4-0378-49D2-96A1-A689465C8B84}" destId="{1AE7FDB0-29DC-4A1E-8FD6-456BA4606A01}" srcOrd="0" destOrd="0" presId="urn:microsoft.com/office/officeart/2005/8/layout/vList2"/>
    <dgm:cxn modelId="{41ABA167-5905-4407-A2BB-62E9BC17667C}" srcId="{A1311DF4-0378-49D2-96A1-A689465C8B84}" destId="{CE978676-0B04-4CB3-A1F7-3E3138A3AB57}" srcOrd="0" destOrd="0" parTransId="{C87DCB96-8EC7-4704-872B-F55D1348E14C}" sibTransId="{B243382C-384E-44AE-A63F-8A5A3E0D6BC0}"/>
    <dgm:cxn modelId="{A4F33980-5C78-4DEC-9C4B-DA2359A85002}" type="presOf" srcId="{CE978676-0B04-4CB3-A1F7-3E3138A3AB57}" destId="{B9EF1FB5-193D-44E0-B31C-F9190377687B}" srcOrd="0" destOrd="0" presId="urn:microsoft.com/office/officeart/2005/8/layout/vList2"/>
    <dgm:cxn modelId="{C372B583-2C1A-4AAE-A453-D64EC903D371}" srcId="{A1311DF4-0378-49D2-96A1-A689465C8B84}" destId="{E039FB9B-C587-4A8E-8F3B-C09B26A68E5E}" srcOrd="1" destOrd="0" parTransId="{E800530D-E839-4CE7-AD5D-BAA327D3409B}" sibTransId="{A97532A1-89A9-40EA-9F46-A9205D9DA78F}"/>
    <dgm:cxn modelId="{00E8F9CF-F3A7-4D1D-A4F3-968641CF7CE7}" type="presOf" srcId="{E039FB9B-C587-4A8E-8F3B-C09B26A68E5E}" destId="{8B9D86B2-C580-4722-A533-59D408D18D25}" srcOrd="0" destOrd="0" presId="urn:microsoft.com/office/officeart/2005/8/layout/vList2"/>
    <dgm:cxn modelId="{0318B407-3DD1-4C0B-ABC8-4B7A65F06293}" type="presParOf" srcId="{1AE7FDB0-29DC-4A1E-8FD6-456BA4606A01}" destId="{B9EF1FB5-193D-44E0-B31C-F9190377687B}" srcOrd="0" destOrd="0" presId="urn:microsoft.com/office/officeart/2005/8/layout/vList2"/>
    <dgm:cxn modelId="{D12F2ACB-BC68-4283-8D58-49DC528A5897}" type="presParOf" srcId="{1AE7FDB0-29DC-4A1E-8FD6-456BA4606A01}" destId="{6498EE96-BEC4-4A64-B22F-15DA77EA69A1}" srcOrd="1" destOrd="0" presId="urn:microsoft.com/office/officeart/2005/8/layout/vList2"/>
    <dgm:cxn modelId="{4CFB8899-85C4-40AC-A336-20AF50510600}" type="presParOf" srcId="{1AE7FDB0-29DC-4A1E-8FD6-456BA4606A01}" destId="{8B9D86B2-C580-4722-A533-59D408D18D2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EC6CEAD-F0FB-4463-B568-C86D3C7DDB4D}"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13192173-97F7-4476-B77E-60783A94B463}">
      <dgm:prSet custT="1"/>
      <dgm:spPr/>
      <dgm:t>
        <a:bodyPr/>
        <a:lstStyle/>
        <a:p>
          <a:r>
            <a:rPr lang="tr-TR" sz="2400" b="1" dirty="0"/>
            <a:t>*Ders kayıtları danışman tarafından onaylanmadığı sürece kesinleşmez.</a:t>
          </a:r>
          <a:endParaRPr lang="en-US" sz="2400" dirty="0"/>
        </a:p>
      </dgm:t>
    </dgm:pt>
    <dgm:pt modelId="{F5DC4046-F9F0-4368-94AB-B94142A85D26}" type="parTrans" cxnId="{66E920B7-27D3-4A0B-B0D8-0DD4B0F1F9F7}">
      <dgm:prSet/>
      <dgm:spPr/>
      <dgm:t>
        <a:bodyPr/>
        <a:lstStyle/>
        <a:p>
          <a:endParaRPr lang="en-US"/>
        </a:p>
      </dgm:t>
    </dgm:pt>
    <dgm:pt modelId="{0DBCBF8A-C288-44C4-BBA8-BF2830F842E9}" type="sibTrans" cxnId="{66E920B7-27D3-4A0B-B0D8-0DD4B0F1F9F7}">
      <dgm:prSet/>
      <dgm:spPr/>
      <dgm:t>
        <a:bodyPr/>
        <a:lstStyle/>
        <a:p>
          <a:endParaRPr lang="en-US"/>
        </a:p>
      </dgm:t>
    </dgm:pt>
    <dgm:pt modelId="{23B1096C-964E-4186-90F1-A73ACDC7006A}">
      <dgm:prSet/>
      <dgm:spPr/>
      <dgm:t>
        <a:bodyPr/>
        <a:lstStyle/>
        <a:p>
          <a:r>
            <a:rPr lang="tr-TR" b="1" dirty="0"/>
            <a:t>Ders kayıt durumunda Danışman Onay ve Kesin Kayıt yazması, derse kaydınızın onaylandığını göstermektedir.</a:t>
          </a:r>
          <a:endParaRPr lang="en-US" dirty="0"/>
        </a:p>
      </dgm:t>
    </dgm:pt>
    <dgm:pt modelId="{90A82D0E-4A66-48EE-A8CC-8BC2A5B398A4}" type="parTrans" cxnId="{1802EABF-9605-4F59-A486-8DB988AF0B60}">
      <dgm:prSet/>
      <dgm:spPr/>
      <dgm:t>
        <a:bodyPr/>
        <a:lstStyle/>
        <a:p>
          <a:endParaRPr lang="en-US"/>
        </a:p>
      </dgm:t>
    </dgm:pt>
    <dgm:pt modelId="{14FF5596-716C-46A7-AED5-BB66085D2329}" type="sibTrans" cxnId="{1802EABF-9605-4F59-A486-8DB988AF0B60}">
      <dgm:prSet/>
      <dgm:spPr/>
      <dgm:t>
        <a:bodyPr/>
        <a:lstStyle/>
        <a:p>
          <a:endParaRPr lang="en-US"/>
        </a:p>
      </dgm:t>
    </dgm:pt>
    <dgm:pt modelId="{B8DB3CDE-97EA-4D13-B2F4-FB7E955C3FC4}" type="pres">
      <dgm:prSet presAssocID="{2EC6CEAD-F0FB-4463-B568-C86D3C7DDB4D}" presName="root" presStyleCnt="0">
        <dgm:presLayoutVars>
          <dgm:dir/>
          <dgm:resizeHandles val="exact"/>
        </dgm:presLayoutVars>
      </dgm:prSet>
      <dgm:spPr/>
    </dgm:pt>
    <dgm:pt modelId="{A7CC5C22-9A03-4437-BAF5-53EF39D59B1C}" type="pres">
      <dgm:prSet presAssocID="{13192173-97F7-4476-B77E-60783A94B463}" presName="compNode" presStyleCnt="0"/>
      <dgm:spPr/>
    </dgm:pt>
    <dgm:pt modelId="{711873B8-1C7D-4841-84F8-609BAAB980C6}" type="pres">
      <dgm:prSet presAssocID="{13192173-97F7-4476-B77E-60783A94B463}" presName="bgRect" presStyleLbl="bgShp" presStyleIdx="0" presStyleCnt="2"/>
      <dgm:spPr/>
    </dgm:pt>
    <dgm:pt modelId="{0EFED67C-9B28-4E2E-B255-79FADB2FEA42}" type="pres">
      <dgm:prSet presAssocID="{13192173-97F7-4476-B77E-60783A94B463}"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Öğretmen"/>
        </a:ext>
      </dgm:extLst>
    </dgm:pt>
    <dgm:pt modelId="{5F2EAABE-5175-40C8-BB12-1C8B5825705C}" type="pres">
      <dgm:prSet presAssocID="{13192173-97F7-4476-B77E-60783A94B463}" presName="spaceRect" presStyleCnt="0"/>
      <dgm:spPr/>
    </dgm:pt>
    <dgm:pt modelId="{5D1EAC26-859B-48D4-A38D-DB9B13A927C3}" type="pres">
      <dgm:prSet presAssocID="{13192173-97F7-4476-B77E-60783A94B463}" presName="parTx" presStyleLbl="revTx" presStyleIdx="0" presStyleCnt="2">
        <dgm:presLayoutVars>
          <dgm:chMax val="0"/>
          <dgm:chPref val="0"/>
        </dgm:presLayoutVars>
      </dgm:prSet>
      <dgm:spPr/>
    </dgm:pt>
    <dgm:pt modelId="{8D44552D-AB81-4244-82DA-A2B25D9F292E}" type="pres">
      <dgm:prSet presAssocID="{0DBCBF8A-C288-44C4-BBA8-BF2830F842E9}" presName="sibTrans" presStyleCnt="0"/>
      <dgm:spPr/>
    </dgm:pt>
    <dgm:pt modelId="{E37F0087-8FC5-41DA-A6FB-CB75F67C1363}" type="pres">
      <dgm:prSet presAssocID="{23B1096C-964E-4186-90F1-A73ACDC7006A}" presName="compNode" presStyleCnt="0"/>
      <dgm:spPr/>
    </dgm:pt>
    <dgm:pt modelId="{2F5D7795-8422-416F-9453-30236A64AD3E}" type="pres">
      <dgm:prSet presAssocID="{23B1096C-964E-4186-90F1-A73ACDC7006A}" presName="bgRect" presStyleLbl="bgShp" presStyleIdx="1" presStyleCnt="2"/>
      <dgm:spPr/>
    </dgm:pt>
    <dgm:pt modelId="{DD067527-5383-4F53-BA10-2606CBE266B0}" type="pres">
      <dgm:prSet presAssocID="{23B1096C-964E-4186-90F1-A73ACDC7006A}"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ınıf"/>
        </a:ext>
      </dgm:extLst>
    </dgm:pt>
    <dgm:pt modelId="{A9F93886-DB8A-4C86-8FF2-EEE1F7FE1AD7}" type="pres">
      <dgm:prSet presAssocID="{23B1096C-964E-4186-90F1-A73ACDC7006A}" presName="spaceRect" presStyleCnt="0"/>
      <dgm:spPr/>
    </dgm:pt>
    <dgm:pt modelId="{43715C31-4E1C-44E7-B2C4-ECB3D0570211}" type="pres">
      <dgm:prSet presAssocID="{23B1096C-964E-4186-90F1-A73ACDC7006A}" presName="parTx" presStyleLbl="revTx" presStyleIdx="1" presStyleCnt="2">
        <dgm:presLayoutVars>
          <dgm:chMax val="0"/>
          <dgm:chPref val="0"/>
        </dgm:presLayoutVars>
      </dgm:prSet>
      <dgm:spPr/>
    </dgm:pt>
  </dgm:ptLst>
  <dgm:cxnLst>
    <dgm:cxn modelId="{B65F7C3B-AC18-4220-9016-71B4BF1289AC}" type="presOf" srcId="{23B1096C-964E-4186-90F1-A73ACDC7006A}" destId="{43715C31-4E1C-44E7-B2C4-ECB3D0570211}" srcOrd="0" destOrd="0" presId="urn:microsoft.com/office/officeart/2018/2/layout/IconVerticalSolidList"/>
    <dgm:cxn modelId="{66E920B7-27D3-4A0B-B0D8-0DD4B0F1F9F7}" srcId="{2EC6CEAD-F0FB-4463-B568-C86D3C7DDB4D}" destId="{13192173-97F7-4476-B77E-60783A94B463}" srcOrd="0" destOrd="0" parTransId="{F5DC4046-F9F0-4368-94AB-B94142A85D26}" sibTransId="{0DBCBF8A-C288-44C4-BBA8-BF2830F842E9}"/>
    <dgm:cxn modelId="{1802EABF-9605-4F59-A486-8DB988AF0B60}" srcId="{2EC6CEAD-F0FB-4463-B568-C86D3C7DDB4D}" destId="{23B1096C-964E-4186-90F1-A73ACDC7006A}" srcOrd="1" destOrd="0" parTransId="{90A82D0E-4A66-48EE-A8CC-8BC2A5B398A4}" sibTransId="{14FF5596-716C-46A7-AED5-BB66085D2329}"/>
    <dgm:cxn modelId="{091877C9-7F3C-429C-A308-14B97E446E8C}" type="presOf" srcId="{13192173-97F7-4476-B77E-60783A94B463}" destId="{5D1EAC26-859B-48D4-A38D-DB9B13A927C3}" srcOrd="0" destOrd="0" presId="urn:microsoft.com/office/officeart/2018/2/layout/IconVerticalSolidList"/>
    <dgm:cxn modelId="{83109AD1-5C5E-42AF-B8E7-31EFD03EDE57}" type="presOf" srcId="{2EC6CEAD-F0FB-4463-B568-C86D3C7DDB4D}" destId="{B8DB3CDE-97EA-4D13-B2F4-FB7E955C3FC4}" srcOrd="0" destOrd="0" presId="urn:microsoft.com/office/officeart/2018/2/layout/IconVerticalSolidList"/>
    <dgm:cxn modelId="{D2DD5078-4255-463B-806A-425C7FE13A96}" type="presParOf" srcId="{B8DB3CDE-97EA-4D13-B2F4-FB7E955C3FC4}" destId="{A7CC5C22-9A03-4437-BAF5-53EF39D59B1C}" srcOrd="0" destOrd="0" presId="urn:microsoft.com/office/officeart/2018/2/layout/IconVerticalSolidList"/>
    <dgm:cxn modelId="{DDDF3926-B0B0-4A97-A0E8-19524266DB6C}" type="presParOf" srcId="{A7CC5C22-9A03-4437-BAF5-53EF39D59B1C}" destId="{711873B8-1C7D-4841-84F8-609BAAB980C6}" srcOrd="0" destOrd="0" presId="urn:microsoft.com/office/officeart/2018/2/layout/IconVerticalSolidList"/>
    <dgm:cxn modelId="{B605F44C-2D7D-4AC1-90DF-4CCB5865F28D}" type="presParOf" srcId="{A7CC5C22-9A03-4437-BAF5-53EF39D59B1C}" destId="{0EFED67C-9B28-4E2E-B255-79FADB2FEA42}" srcOrd="1" destOrd="0" presId="urn:microsoft.com/office/officeart/2018/2/layout/IconVerticalSolidList"/>
    <dgm:cxn modelId="{D16D027E-459D-4E68-A23E-43754CA683F7}" type="presParOf" srcId="{A7CC5C22-9A03-4437-BAF5-53EF39D59B1C}" destId="{5F2EAABE-5175-40C8-BB12-1C8B5825705C}" srcOrd="2" destOrd="0" presId="urn:microsoft.com/office/officeart/2018/2/layout/IconVerticalSolidList"/>
    <dgm:cxn modelId="{15BF810F-DFFC-4DA2-B745-0201A792A3CF}" type="presParOf" srcId="{A7CC5C22-9A03-4437-BAF5-53EF39D59B1C}" destId="{5D1EAC26-859B-48D4-A38D-DB9B13A927C3}" srcOrd="3" destOrd="0" presId="urn:microsoft.com/office/officeart/2018/2/layout/IconVerticalSolidList"/>
    <dgm:cxn modelId="{62993F26-E1AD-4932-825F-5A0898E25477}" type="presParOf" srcId="{B8DB3CDE-97EA-4D13-B2F4-FB7E955C3FC4}" destId="{8D44552D-AB81-4244-82DA-A2B25D9F292E}" srcOrd="1" destOrd="0" presId="urn:microsoft.com/office/officeart/2018/2/layout/IconVerticalSolidList"/>
    <dgm:cxn modelId="{C5776403-F9C4-4496-B6C6-D767403D8EBE}" type="presParOf" srcId="{B8DB3CDE-97EA-4D13-B2F4-FB7E955C3FC4}" destId="{E37F0087-8FC5-41DA-A6FB-CB75F67C1363}" srcOrd="2" destOrd="0" presId="urn:microsoft.com/office/officeart/2018/2/layout/IconVerticalSolidList"/>
    <dgm:cxn modelId="{48878068-B65C-43C4-809C-01FE7C0D5087}" type="presParOf" srcId="{E37F0087-8FC5-41DA-A6FB-CB75F67C1363}" destId="{2F5D7795-8422-416F-9453-30236A64AD3E}" srcOrd="0" destOrd="0" presId="urn:microsoft.com/office/officeart/2018/2/layout/IconVerticalSolidList"/>
    <dgm:cxn modelId="{91230DF1-67D1-4C5E-B235-454B5644B9AD}" type="presParOf" srcId="{E37F0087-8FC5-41DA-A6FB-CB75F67C1363}" destId="{DD067527-5383-4F53-BA10-2606CBE266B0}" srcOrd="1" destOrd="0" presId="urn:microsoft.com/office/officeart/2018/2/layout/IconVerticalSolidList"/>
    <dgm:cxn modelId="{112CDE09-49CC-433C-90E5-0E2A788F8065}" type="presParOf" srcId="{E37F0087-8FC5-41DA-A6FB-CB75F67C1363}" destId="{A9F93886-DB8A-4C86-8FF2-EEE1F7FE1AD7}" srcOrd="2" destOrd="0" presId="urn:microsoft.com/office/officeart/2018/2/layout/IconVerticalSolidList"/>
    <dgm:cxn modelId="{F11A9D64-2180-4581-8B74-36243936AEED}" type="presParOf" srcId="{E37F0087-8FC5-41DA-A6FB-CB75F67C1363}" destId="{43715C31-4E1C-44E7-B2C4-ECB3D057021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EC6CEAD-F0FB-4463-B568-C86D3C7DDB4D}"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13192173-97F7-4476-B77E-60783A94B463}">
      <dgm:prSet/>
      <dgm:spPr/>
      <dgm:t>
        <a:bodyPr/>
        <a:lstStyle/>
        <a:p>
          <a:r>
            <a:rPr lang="tr-TR" b="1"/>
            <a:t>*Ders kayıtları danışman tarafından onaylanmadığı sürece kesinleşmez.</a:t>
          </a:r>
          <a:endParaRPr lang="en-US"/>
        </a:p>
      </dgm:t>
    </dgm:pt>
    <dgm:pt modelId="{F5DC4046-F9F0-4368-94AB-B94142A85D26}" type="parTrans" cxnId="{66E920B7-27D3-4A0B-B0D8-0DD4B0F1F9F7}">
      <dgm:prSet/>
      <dgm:spPr/>
      <dgm:t>
        <a:bodyPr/>
        <a:lstStyle/>
        <a:p>
          <a:endParaRPr lang="en-US"/>
        </a:p>
      </dgm:t>
    </dgm:pt>
    <dgm:pt modelId="{0DBCBF8A-C288-44C4-BBA8-BF2830F842E9}" type="sibTrans" cxnId="{66E920B7-27D3-4A0B-B0D8-0DD4B0F1F9F7}">
      <dgm:prSet/>
      <dgm:spPr/>
      <dgm:t>
        <a:bodyPr/>
        <a:lstStyle/>
        <a:p>
          <a:endParaRPr lang="en-US"/>
        </a:p>
      </dgm:t>
    </dgm:pt>
    <dgm:pt modelId="{23B1096C-964E-4186-90F1-A73ACDC7006A}">
      <dgm:prSet/>
      <dgm:spPr/>
      <dgm:t>
        <a:bodyPr/>
        <a:lstStyle/>
        <a:p>
          <a:r>
            <a:rPr lang="tr-TR" b="1" dirty="0"/>
            <a:t>* Akademik takvimde belirlenen süre içinde ders kaydını yapmayan öğrenciler, o dönemde öğrenimine devam etme hakkını kaybederler. </a:t>
          </a:r>
          <a:endParaRPr lang="en-US" dirty="0"/>
        </a:p>
      </dgm:t>
    </dgm:pt>
    <dgm:pt modelId="{90A82D0E-4A66-48EE-A8CC-8BC2A5B398A4}" type="parTrans" cxnId="{1802EABF-9605-4F59-A486-8DB988AF0B60}">
      <dgm:prSet/>
      <dgm:spPr/>
      <dgm:t>
        <a:bodyPr/>
        <a:lstStyle/>
        <a:p>
          <a:endParaRPr lang="en-US"/>
        </a:p>
      </dgm:t>
    </dgm:pt>
    <dgm:pt modelId="{14FF5596-716C-46A7-AED5-BB66085D2329}" type="sibTrans" cxnId="{1802EABF-9605-4F59-A486-8DB988AF0B60}">
      <dgm:prSet/>
      <dgm:spPr/>
      <dgm:t>
        <a:bodyPr/>
        <a:lstStyle/>
        <a:p>
          <a:endParaRPr lang="en-US"/>
        </a:p>
      </dgm:t>
    </dgm:pt>
    <dgm:pt modelId="{6CFAD953-5AFC-4CA1-B420-E4C56DD42C9E}" type="pres">
      <dgm:prSet presAssocID="{2EC6CEAD-F0FB-4463-B568-C86D3C7DDB4D}" presName="linear" presStyleCnt="0">
        <dgm:presLayoutVars>
          <dgm:animLvl val="lvl"/>
          <dgm:resizeHandles val="exact"/>
        </dgm:presLayoutVars>
      </dgm:prSet>
      <dgm:spPr/>
    </dgm:pt>
    <dgm:pt modelId="{06CF021B-8ACA-43F6-BC6A-89C2E2967EA8}" type="pres">
      <dgm:prSet presAssocID="{13192173-97F7-4476-B77E-60783A94B463}" presName="parentText" presStyleLbl="node1" presStyleIdx="0" presStyleCnt="2">
        <dgm:presLayoutVars>
          <dgm:chMax val="0"/>
          <dgm:bulletEnabled val="1"/>
        </dgm:presLayoutVars>
      </dgm:prSet>
      <dgm:spPr/>
    </dgm:pt>
    <dgm:pt modelId="{81E0DA4F-45B0-4B30-98BD-E5F0D1467D2B}" type="pres">
      <dgm:prSet presAssocID="{0DBCBF8A-C288-44C4-BBA8-BF2830F842E9}" presName="spacer" presStyleCnt="0"/>
      <dgm:spPr/>
    </dgm:pt>
    <dgm:pt modelId="{53580267-92CE-41E8-874F-5622AE44925B}" type="pres">
      <dgm:prSet presAssocID="{23B1096C-964E-4186-90F1-A73ACDC7006A}" presName="parentText" presStyleLbl="node1" presStyleIdx="1" presStyleCnt="2">
        <dgm:presLayoutVars>
          <dgm:chMax val="0"/>
          <dgm:bulletEnabled val="1"/>
        </dgm:presLayoutVars>
      </dgm:prSet>
      <dgm:spPr/>
    </dgm:pt>
  </dgm:ptLst>
  <dgm:cxnLst>
    <dgm:cxn modelId="{12ED3208-5932-48A4-A1FD-31E1A9A8D0A3}" type="presOf" srcId="{2EC6CEAD-F0FB-4463-B568-C86D3C7DDB4D}" destId="{6CFAD953-5AFC-4CA1-B420-E4C56DD42C9E}" srcOrd="0" destOrd="0" presId="urn:microsoft.com/office/officeart/2005/8/layout/vList2"/>
    <dgm:cxn modelId="{7BB11F61-AE20-410F-BA72-D0D0618DF5F0}" type="presOf" srcId="{23B1096C-964E-4186-90F1-A73ACDC7006A}" destId="{53580267-92CE-41E8-874F-5622AE44925B}" srcOrd="0" destOrd="0" presId="urn:microsoft.com/office/officeart/2005/8/layout/vList2"/>
    <dgm:cxn modelId="{DCA20A42-D996-4728-8ABA-8D1FFBDED496}" type="presOf" srcId="{13192173-97F7-4476-B77E-60783A94B463}" destId="{06CF021B-8ACA-43F6-BC6A-89C2E2967EA8}" srcOrd="0" destOrd="0" presId="urn:microsoft.com/office/officeart/2005/8/layout/vList2"/>
    <dgm:cxn modelId="{66E920B7-27D3-4A0B-B0D8-0DD4B0F1F9F7}" srcId="{2EC6CEAD-F0FB-4463-B568-C86D3C7DDB4D}" destId="{13192173-97F7-4476-B77E-60783A94B463}" srcOrd="0" destOrd="0" parTransId="{F5DC4046-F9F0-4368-94AB-B94142A85D26}" sibTransId="{0DBCBF8A-C288-44C4-BBA8-BF2830F842E9}"/>
    <dgm:cxn modelId="{1802EABF-9605-4F59-A486-8DB988AF0B60}" srcId="{2EC6CEAD-F0FB-4463-B568-C86D3C7DDB4D}" destId="{23B1096C-964E-4186-90F1-A73ACDC7006A}" srcOrd="1" destOrd="0" parTransId="{90A82D0E-4A66-48EE-A8CC-8BC2A5B398A4}" sibTransId="{14FF5596-716C-46A7-AED5-BB66085D2329}"/>
    <dgm:cxn modelId="{28652261-123B-439F-9CD3-24DCAA5865DA}" type="presParOf" srcId="{6CFAD953-5AFC-4CA1-B420-E4C56DD42C9E}" destId="{06CF021B-8ACA-43F6-BC6A-89C2E2967EA8}" srcOrd="0" destOrd="0" presId="urn:microsoft.com/office/officeart/2005/8/layout/vList2"/>
    <dgm:cxn modelId="{B9512DF9-D2D9-4B9C-9ADB-18C5FE44CF12}" type="presParOf" srcId="{6CFAD953-5AFC-4CA1-B420-E4C56DD42C9E}" destId="{81E0DA4F-45B0-4B30-98BD-E5F0D1467D2B}" srcOrd="1" destOrd="0" presId="urn:microsoft.com/office/officeart/2005/8/layout/vList2"/>
    <dgm:cxn modelId="{9550874D-9AA2-4905-A56D-FC57A1965933}" type="presParOf" srcId="{6CFAD953-5AFC-4CA1-B420-E4C56DD42C9E}" destId="{53580267-92CE-41E8-874F-5622AE44925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EF1FB5-193D-44E0-B31C-F9190377687B}">
      <dsp:nvSpPr>
        <dsp:cNvPr id="0" name=""/>
        <dsp:cNvSpPr/>
      </dsp:nvSpPr>
      <dsp:spPr>
        <a:xfrm>
          <a:off x="0" y="79101"/>
          <a:ext cx="5796200" cy="2424240"/>
        </a:xfrm>
        <a:prstGeom prst="roundRect">
          <a:avLst/>
        </a:prstGeom>
        <a:solidFill>
          <a:schemeClr val="accent2">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tr-TR" sz="2800" b="1" kern="1200" dirty="0"/>
            <a:t>*Öğrenciler, her dönem başında akademik takvimde belirlenen süre içinde öğrenci bilgi sistemi üzerinden kayıtlanacağı dersleri seçerler.</a:t>
          </a:r>
          <a:endParaRPr lang="en-US" sz="2800" kern="1200" dirty="0"/>
        </a:p>
      </dsp:txBody>
      <dsp:txXfrm>
        <a:off x="118342" y="197443"/>
        <a:ext cx="5559516" cy="2187556"/>
      </dsp:txXfrm>
    </dsp:sp>
    <dsp:sp modelId="{8B9D86B2-C580-4722-A533-59D408D18D25}">
      <dsp:nvSpPr>
        <dsp:cNvPr id="0" name=""/>
        <dsp:cNvSpPr/>
      </dsp:nvSpPr>
      <dsp:spPr>
        <a:xfrm>
          <a:off x="0" y="2583981"/>
          <a:ext cx="5796200" cy="2424240"/>
        </a:xfrm>
        <a:prstGeom prst="roundRect">
          <a:avLst/>
        </a:prstGeom>
        <a:solidFill>
          <a:schemeClr val="accent2">
            <a:hueOff val="1954454"/>
            <a:satOff val="-31534"/>
            <a:lumOff val="-549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ctr" defTabSz="2400300">
            <a:lnSpc>
              <a:spcPct val="90000"/>
            </a:lnSpc>
            <a:spcBef>
              <a:spcPct val="0"/>
            </a:spcBef>
            <a:spcAft>
              <a:spcPct val="35000"/>
            </a:spcAft>
            <a:buNone/>
          </a:pPr>
          <a:r>
            <a:rPr lang="tr-TR" sz="5400" b="1" kern="1200" dirty="0"/>
            <a:t>ubs.omu.edu.tr</a:t>
          </a:r>
          <a:endParaRPr lang="en-US" sz="5400" kern="1200" dirty="0"/>
        </a:p>
      </dsp:txBody>
      <dsp:txXfrm>
        <a:off x="118342" y="2702323"/>
        <a:ext cx="5559516" cy="21875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EF1FB5-193D-44E0-B31C-F9190377687B}">
      <dsp:nvSpPr>
        <dsp:cNvPr id="0" name=""/>
        <dsp:cNvSpPr/>
      </dsp:nvSpPr>
      <dsp:spPr>
        <a:xfrm>
          <a:off x="0" y="167122"/>
          <a:ext cx="5796200" cy="2337660"/>
        </a:xfrm>
        <a:prstGeom prst="roundRect">
          <a:avLst/>
        </a:prstGeom>
        <a:solidFill>
          <a:schemeClr val="accent2">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tr-TR" sz="2700" b="1" kern="1200" dirty="0"/>
            <a:t>*Öğrenciler, seçtikleri dersleri danışman onayına göndermelidirler. Ders durumunda </a:t>
          </a:r>
          <a:r>
            <a:rPr lang="tr-TR" sz="2700" b="1" u="sng" kern="1200" dirty="0"/>
            <a:t>Danışman İnceleme </a:t>
          </a:r>
          <a:r>
            <a:rPr lang="tr-TR" sz="2700" b="1" kern="1200" dirty="0"/>
            <a:t>yazmalıdır. Bu şekilde dersin kontenjanına dahil edilirsiniz.</a:t>
          </a:r>
          <a:endParaRPr lang="en-US" sz="2700" kern="1200" dirty="0"/>
        </a:p>
      </dsp:txBody>
      <dsp:txXfrm>
        <a:off x="114115" y="281237"/>
        <a:ext cx="5567970" cy="2109430"/>
      </dsp:txXfrm>
    </dsp:sp>
    <dsp:sp modelId="{8B9D86B2-C580-4722-A533-59D408D18D25}">
      <dsp:nvSpPr>
        <dsp:cNvPr id="0" name=""/>
        <dsp:cNvSpPr/>
      </dsp:nvSpPr>
      <dsp:spPr>
        <a:xfrm>
          <a:off x="0" y="2582542"/>
          <a:ext cx="5796200" cy="2337660"/>
        </a:xfrm>
        <a:prstGeom prst="roundRect">
          <a:avLst/>
        </a:prstGeom>
        <a:solidFill>
          <a:schemeClr val="accent2">
            <a:hueOff val="1954454"/>
            <a:satOff val="-31534"/>
            <a:lumOff val="-549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tr-TR" sz="2700" b="1" kern="1200" dirty="0"/>
            <a:t>*Dersler seçildikten sonra </a:t>
          </a:r>
          <a:r>
            <a:rPr lang="tr-TR" sz="2700" b="1" u="sng" kern="1200" dirty="0"/>
            <a:t>Danışman Onayına </a:t>
          </a:r>
          <a:r>
            <a:rPr lang="tr-TR" sz="2700" b="1" kern="1200" dirty="0"/>
            <a:t>gönderilmez ise dersin seçimini onaylamış olmazsınız. </a:t>
          </a:r>
          <a:endParaRPr lang="en-US" sz="2700" kern="1200" dirty="0"/>
        </a:p>
      </dsp:txBody>
      <dsp:txXfrm>
        <a:off x="114115" y="2696657"/>
        <a:ext cx="5567970" cy="21094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1873B8-1C7D-4841-84F8-609BAAB980C6}">
      <dsp:nvSpPr>
        <dsp:cNvPr id="0" name=""/>
        <dsp:cNvSpPr/>
      </dsp:nvSpPr>
      <dsp:spPr>
        <a:xfrm>
          <a:off x="0" y="819297"/>
          <a:ext cx="5470207" cy="151254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EFED67C-9B28-4E2E-B255-79FADB2FEA42}">
      <dsp:nvSpPr>
        <dsp:cNvPr id="0" name=""/>
        <dsp:cNvSpPr/>
      </dsp:nvSpPr>
      <dsp:spPr>
        <a:xfrm>
          <a:off x="457545" y="1159620"/>
          <a:ext cx="831901" cy="83190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D1EAC26-859B-48D4-A38D-DB9B13A927C3}">
      <dsp:nvSpPr>
        <dsp:cNvPr id="0" name=""/>
        <dsp:cNvSpPr/>
      </dsp:nvSpPr>
      <dsp:spPr>
        <a:xfrm>
          <a:off x="1746993" y="819297"/>
          <a:ext cx="3723213" cy="15125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078" tIns="160078" rIns="160078" bIns="160078" numCol="1" spcCol="1270" anchor="ctr" anchorCtr="0">
          <a:noAutofit/>
        </a:bodyPr>
        <a:lstStyle/>
        <a:p>
          <a:pPr marL="0" lvl="0" indent="0" algn="l" defTabSz="1066800">
            <a:lnSpc>
              <a:spcPct val="90000"/>
            </a:lnSpc>
            <a:spcBef>
              <a:spcPct val="0"/>
            </a:spcBef>
            <a:spcAft>
              <a:spcPct val="35000"/>
            </a:spcAft>
            <a:buNone/>
          </a:pPr>
          <a:r>
            <a:rPr lang="tr-TR" sz="2400" b="1" kern="1200" dirty="0"/>
            <a:t>*Ders kayıtları danışman tarafından onaylanmadığı sürece kesinleşmez.</a:t>
          </a:r>
          <a:endParaRPr lang="en-US" sz="2400" kern="1200" dirty="0"/>
        </a:p>
      </dsp:txBody>
      <dsp:txXfrm>
        <a:off x="1746993" y="819297"/>
        <a:ext cx="3723213" cy="1512548"/>
      </dsp:txXfrm>
    </dsp:sp>
    <dsp:sp modelId="{2F5D7795-8422-416F-9453-30236A64AD3E}">
      <dsp:nvSpPr>
        <dsp:cNvPr id="0" name=""/>
        <dsp:cNvSpPr/>
      </dsp:nvSpPr>
      <dsp:spPr>
        <a:xfrm>
          <a:off x="0" y="2709983"/>
          <a:ext cx="5470207" cy="151254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D067527-5383-4F53-BA10-2606CBE266B0}">
      <dsp:nvSpPr>
        <dsp:cNvPr id="0" name=""/>
        <dsp:cNvSpPr/>
      </dsp:nvSpPr>
      <dsp:spPr>
        <a:xfrm>
          <a:off x="457545" y="3050306"/>
          <a:ext cx="831901" cy="83190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3715C31-4E1C-44E7-B2C4-ECB3D0570211}">
      <dsp:nvSpPr>
        <dsp:cNvPr id="0" name=""/>
        <dsp:cNvSpPr/>
      </dsp:nvSpPr>
      <dsp:spPr>
        <a:xfrm>
          <a:off x="1746993" y="2709983"/>
          <a:ext cx="3723213" cy="15125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078" tIns="160078" rIns="160078" bIns="160078" numCol="1" spcCol="1270" anchor="ctr" anchorCtr="0">
          <a:noAutofit/>
        </a:bodyPr>
        <a:lstStyle/>
        <a:p>
          <a:pPr marL="0" lvl="0" indent="0" algn="l" defTabSz="889000">
            <a:lnSpc>
              <a:spcPct val="90000"/>
            </a:lnSpc>
            <a:spcBef>
              <a:spcPct val="0"/>
            </a:spcBef>
            <a:spcAft>
              <a:spcPct val="35000"/>
            </a:spcAft>
            <a:buNone/>
          </a:pPr>
          <a:r>
            <a:rPr lang="tr-TR" sz="2000" b="1" kern="1200" dirty="0"/>
            <a:t>Ders kayıt durumunda Danışman Onay ve Kesin Kayıt yazması, derse kaydınızın onaylandığını göstermektedir.</a:t>
          </a:r>
          <a:endParaRPr lang="en-US" sz="2000" kern="1200" dirty="0"/>
        </a:p>
      </dsp:txBody>
      <dsp:txXfrm>
        <a:off x="1746993" y="2709983"/>
        <a:ext cx="3723213" cy="15125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CF021B-8ACA-43F6-BC6A-89C2E2967EA8}">
      <dsp:nvSpPr>
        <dsp:cNvPr id="0" name=""/>
        <dsp:cNvSpPr/>
      </dsp:nvSpPr>
      <dsp:spPr>
        <a:xfrm>
          <a:off x="0" y="10167"/>
          <a:ext cx="5796200" cy="2491734"/>
        </a:xfrm>
        <a:prstGeom prst="roundRect">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tr-TR" sz="2900" b="1" kern="1200"/>
            <a:t>*Ders kayıtları danışman tarafından onaylanmadığı sürece kesinleşmez.</a:t>
          </a:r>
          <a:endParaRPr lang="en-US" sz="2900" kern="1200"/>
        </a:p>
      </dsp:txBody>
      <dsp:txXfrm>
        <a:off x="121636" y="131803"/>
        <a:ext cx="5552928" cy="2248462"/>
      </dsp:txXfrm>
    </dsp:sp>
    <dsp:sp modelId="{53580267-92CE-41E8-874F-5622AE44925B}">
      <dsp:nvSpPr>
        <dsp:cNvPr id="0" name=""/>
        <dsp:cNvSpPr/>
      </dsp:nvSpPr>
      <dsp:spPr>
        <a:xfrm>
          <a:off x="0" y="2585422"/>
          <a:ext cx="5796200" cy="2491734"/>
        </a:xfrm>
        <a:prstGeom prst="roundRect">
          <a:avLst/>
        </a:prstGeom>
        <a:solidFill>
          <a:schemeClr val="accent5">
            <a:hueOff val="11178319"/>
            <a:satOff val="-9634"/>
            <a:lumOff val="12746"/>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tr-TR" sz="2900" b="1" kern="1200" dirty="0"/>
            <a:t>* Akademik takvimde belirlenen süre içinde ders kaydını yapmayan öğrenciler, o dönemde öğrenimine devam etme hakkını kaybederler. </a:t>
          </a:r>
          <a:endParaRPr lang="en-US" sz="2900" kern="1200" dirty="0"/>
        </a:p>
      </dsp:txBody>
      <dsp:txXfrm>
        <a:off x="121636" y="2707058"/>
        <a:ext cx="5552928" cy="224846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947BCB-51F5-498E-A4BA-F2FD69B2F5E0}" type="datetimeFigureOut">
              <a:rPr lang="tr-TR" smtClean="0"/>
              <a:t>29.09.2020</a:t>
            </a:fld>
            <a:endParaRPr lang="tr-TR"/>
          </a:p>
        </p:txBody>
      </p:sp>
      <p:sp>
        <p:nvSpPr>
          <p:cNvPr id="4" name="Slayt Resmi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D2D7D7-479C-4E85-AB30-88BFEFB2EF9E}" type="slidenum">
              <a:rPr lang="tr-TR" smtClean="0"/>
              <a:t>‹#›</a:t>
            </a:fld>
            <a:endParaRPr lang="tr-TR"/>
          </a:p>
        </p:txBody>
      </p:sp>
    </p:spTree>
    <p:extLst>
      <p:ext uri="{BB962C8B-B14F-4D97-AF65-F5344CB8AC3E}">
        <p14:creationId xmlns:p14="http://schemas.microsoft.com/office/powerpoint/2010/main" val="34495000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43D2D7D7-479C-4E85-AB30-88BFEFB2EF9E}" type="slidenum">
              <a:rPr lang="tr-TR" smtClean="0"/>
              <a:t>72</a:t>
            </a:fld>
            <a:endParaRPr lang="tr-TR"/>
          </a:p>
        </p:txBody>
      </p:sp>
    </p:spTree>
    <p:extLst>
      <p:ext uri="{BB962C8B-B14F-4D97-AF65-F5344CB8AC3E}">
        <p14:creationId xmlns:p14="http://schemas.microsoft.com/office/powerpoint/2010/main" val="620430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762000"/>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952697" y="762000"/>
            <a:ext cx="2193989" cy="5334001"/>
          </a:xfrm>
          <a:prstGeom prst="rect">
            <a:avLst/>
          </a:prstGeom>
          <a:solidFill>
            <a:srgbClr val="C3C3C3">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02386" y="1298448"/>
            <a:ext cx="5486400" cy="3255264"/>
          </a:xfrm>
        </p:spPr>
        <p:txBody>
          <a:bodyPr anchor="b">
            <a:normAutofit/>
          </a:bodyPr>
          <a:lstStyle>
            <a:lvl1pPr algn="l">
              <a:defRPr sz="5400" spc="-100" baseline="0">
                <a:solidFill>
                  <a:srgbClr val="FFFFFF"/>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825011" y="4670246"/>
            <a:ext cx="5486400" cy="914400"/>
          </a:xfrm>
        </p:spPr>
        <p:txBody>
          <a:bodyPr anchor="t">
            <a:normAutofit/>
          </a:bodyPr>
          <a:lstStyle>
            <a:lvl1pPr marL="0" indent="0" algn="l">
              <a:buNone/>
              <a:defRPr sz="2000" cap="none" spc="0" baseline="0">
                <a:solidFill>
                  <a:schemeClr val="accent1">
                    <a:lumMod val="20000"/>
                    <a:lumOff val="80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3E4FF80-7AFC-430E-AC4C-7D4E2C63CDD9}" type="datetimeFigureOut">
              <a:rPr lang="tr-TR" smtClean="0"/>
              <a:t>29.09.2020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1983A64-2217-4A67-B288-B50CF40B0388}" type="slidenum">
              <a:rPr lang="tr-TR" smtClean="0"/>
              <a:t>‹#›</a:t>
            </a:fld>
            <a:endParaRPr lang="tr-TR"/>
          </a:p>
        </p:txBody>
      </p:sp>
    </p:spTree>
    <p:extLst>
      <p:ext uri="{BB962C8B-B14F-4D97-AF65-F5344CB8AC3E}">
        <p14:creationId xmlns:p14="http://schemas.microsoft.com/office/powerpoint/2010/main" val="2504122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3E4FF80-7AFC-430E-AC4C-7D4E2C63CDD9}" type="datetimeFigureOut">
              <a:rPr lang="tr-TR" smtClean="0"/>
              <a:t>29.09.2020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1983A64-2217-4A67-B288-B50CF40B0388}" type="slidenum">
              <a:rPr lang="tr-TR" smtClean="0"/>
              <a:t>‹#›</a:t>
            </a:fld>
            <a:endParaRPr lang="tr-TR"/>
          </a:p>
        </p:txBody>
      </p:sp>
    </p:spTree>
    <p:extLst>
      <p:ext uri="{BB962C8B-B14F-4D97-AF65-F5344CB8AC3E}">
        <p14:creationId xmlns:p14="http://schemas.microsoft.com/office/powerpoint/2010/main" val="3257160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5750" y="990600"/>
            <a:ext cx="2114550" cy="49530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900934" y="868680"/>
            <a:ext cx="5486400" cy="5120640"/>
          </a:xfrm>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3E4FF80-7AFC-430E-AC4C-7D4E2C63CDD9}" type="datetimeFigureOut">
              <a:rPr lang="tr-TR" smtClean="0"/>
              <a:t>29.09.2020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1983A64-2217-4A67-B288-B50CF40B0388}" type="slidenum">
              <a:rPr lang="tr-TR" smtClean="0"/>
              <a:t>‹#›</a:t>
            </a:fld>
            <a:endParaRPr lang="tr-TR"/>
          </a:p>
        </p:txBody>
      </p:sp>
    </p:spTree>
    <p:extLst>
      <p:ext uri="{BB962C8B-B14F-4D97-AF65-F5344CB8AC3E}">
        <p14:creationId xmlns:p14="http://schemas.microsoft.com/office/powerpoint/2010/main" val="608993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3E4FF80-7AFC-430E-AC4C-7D4E2C63CDD9}" type="datetimeFigureOut">
              <a:rPr lang="tr-TR" smtClean="0"/>
              <a:t>29.09.2020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1983A64-2217-4A67-B288-B50CF40B0388}" type="slidenum">
              <a:rPr lang="tr-TR" smtClean="0"/>
              <a:t>‹#›</a:t>
            </a:fld>
            <a:endParaRPr lang="tr-TR"/>
          </a:p>
        </p:txBody>
      </p:sp>
    </p:spTree>
    <p:extLst>
      <p:ext uri="{BB962C8B-B14F-4D97-AF65-F5344CB8AC3E}">
        <p14:creationId xmlns:p14="http://schemas.microsoft.com/office/powerpoint/2010/main" val="3996122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900934" y="1298448"/>
            <a:ext cx="5486400" cy="3255264"/>
          </a:xfrm>
        </p:spPr>
        <p:txBody>
          <a:bodyPr anchor="b">
            <a:normAutofit/>
          </a:bodyPr>
          <a:lstStyle>
            <a:lvl1pPr>
              <a:defRPr sz="5400" b="0" spc="-100" baseline="0">
                <a:solidFill>
                  <a:schemeClr val="tx1">
                    <a:lumMod val="65000"/>
                    <a:lumOff val="35000"/>
                  </a:schemeClr>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2914650" y="4672584"/>
            <a:ext cx="5486400" cy="914400"/>
          </a:xfrm>
        </p:spPr>
        <p:txBody>
          <a:bodyPr anchor="t">
            <a:normAutofit/>
          </a:bodyPr>
          <a:lstStyle>
            <a:lvl1pPr marL="0" indent="0">
              <a:buNone/>
              <a:defRPr sz="20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3E4FF80-7AFC-430E-AC4C-7D4E2C63CDD9}" type="datetimeFigureOut">
              <a:rPr lang="tr-TR" smtClean="0"/>
              <a:t>29.09.2020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1983A64-2217-4A67-B288-B50CF40B0388}" type="slidenum">
              <a:rPr lang="tr-TR" smtClean="0"/>
              <a:t>‹#›</a:t>
            </a:fld>
            <a:endParaRPr lang="tr-TR"/>
          </a:p>
        </p:txBody>
      </p:sp>
    </p:spTree>
    <p:extLst>
      <p:ext uri="{BB962C8B-B14F-4D97-AF65-F5344CB8AC3E}">
        <p14:creationId xmlns:p14="http://schemas.microsoft.com/office/powerpoint/2010/main" val="484899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900934"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863590"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8" name="Date Placeholder 7"/>
          <p:cNvSpPr>
            <a:spLocks noGrp="1"/>
          </p:cNvSpPr>
          <p:nvPr>
            <p:ph type="dt" sz="half" idx="10"/>
          </p:nvPr>
        </p:nvSpPr>
        <p:spPr/>
        <p:txBody>
          <a:bodyPr/>
          <a:lstStyle/>
          <a:p>
            <a:fld id="{43E4FF80-7AFC-430E-AC4C-7D4E2C63CDD9}" type="datetimeFigureOut">
              <a:rPr lang="tr-TR" smtClean="0"/>
              <a:t>29.09.2020</a:t>
            </a:fld>
            <a:endParaRPr lang="tr-TR"/>
          </a:p>
        </p:txBody>
      </p:sp>
      <p:sp>
        <p:nvSpPr>
          <p:cNvPr id="9" name="Footer Placeholder 8"/>
          <p:cNvSpPr>
            <a:spLocks noGrp="1"/>
          </p:cNvSpPr>
          <p:nvPr>
            <p:ph type="ftr" sz="quarter" idx="11"/>
          </p:nvPr>
        </p:nvSpPr>
        <p:spPr/>
        <p:txBody>
          <a:bodyPr/>
          <a:lstStyle/>
          <a:p>
            <a:endParaRPr lang="tr-TR"/>
          </a:p>
        </p:txBody>
      </p:sp>
      <p:sp>
        <p:nvSpPr>
          <p:cNvPr id="10" name="Slide Number Placeholder 9"/>
          <p:cNvSpPr>
            <a:spLocks noGrp="1"/>
          </p:cNvSpPr>
          <p:nvPr>
            <p:ph type="sldNum" sz="quarter" idx="12"/>
          </p:nvPr>
        </p:nvSpPr>
        <p:spPr/>
        <p:txBody>
          <a:bodyPr/>
          <a:lstStyle/>
          <a:p>
            <a:fld id="{41983A64-2217-4A67-B288-B50CF40B0388}" type="slidenum">
              <a:rPr lang="tr-TR" smtClean="0"/>
              <a:t>‹#›</a:t>
            </a:fld>
            <a:endParaRPr lang="tr-TR"/>
          </a:p>
        </p:txBody>
      </p:sp>
    </p:spTree>
    <p:extLst>
      <p:ext uri="{BB962C8B-B14F-4D97-AF65-F5344CB8AC3E}">
        <p14:creationId xmlns:p14="http://schemas.microsoft.com/office/powerpoint/2010/main" val="440087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00934" y="1023586"/>
            <a:ext cx="2606040" cy="807720"/>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900934"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863847" y="1023587"/>
            <a:ext cx="2606040" cy="813171"/>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863847"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2" name="Date Placeholder 1"/>
          <p:cNvSpPr>
            <a:spLocks noGrp="1"/>
          </p:cNvSpPr>
          <p:nvPr>
            <p:ph type="dt" sz="half" idx="10"/>
          </p:nvPr>
        </p:nvSpPr>
        <p:spPr/>
        <p:txBody>
          <a:bodyPr/>
          <a:lstStyle/>
          <a:p>
            <a:fld id="{43E4FF80-7AFC-430E-AC4C-7D4E2C63CDD9}" type="datetimeFigureOut">
              <a:rPr lang="tr-TR" smtClean="0"/>
              <a:t>29.09.2020</a:t>
            </a:fld>
            <a:endParaRPr lang="tr-TR"/>
          </a:p>
        </p:txBody>
      </p:sp>
      <p:sp>
        <p:nvSpPr>
          <p:cNvPr id="11" name="Footer Placeholder 10"/>
          <p:cNvSpPr>
            <a:spLocks noGrp="1"/>
          </p:cNvSpPr>
          <p:nvPr>
            <p:ph type="ftr" sz="quarter" idx="11"/>
          </p:nvPr>
        </p:nvSpPr>
        <p:spPr/>
        <p:txBody>
          <a:bodyPr/>
          <a:lstStyle/>
          <a:p>
            <a:endParaRPr lang="tr-TR"/>
          </a:p>
        </p:txBody>
      </p:sp>
      <p:sp>
        <p:nvSpPr>
          <p:cNvPr id="12" name="Slide Number Placeholder 11"/>
          <p:cNvSpPr>
            <a:spLocks noGrp="1"/>
          </p:cNvSpPr>
          <p:nvPr>
            <p:ph type="sldNum" sz="quarter" idx="12"/>
          </p:nvPr>
        </p:nvSpPr>
        <p:spPr/>
        <p:txBody>
          <a:bodyPr/>
          <a:lstStyle/>
          <a:p>
            <a:fld id="{41983A64-2217-4A67-B288-B50CF40B0388}" type="slidenum">
              <a:rPr lang="tr-TR" smtClean="0"/>
              <a:t>‹#›</a:t>
            </a:fld>
            <a:endParaRPr lang="tr-TR"/>
          </a:p>
        </p:txBody>
      </p:sp>
    </p:spTree>
    <p:extLst>
      <p:ext uri="{BB962C8B-B14F-4D97-AF65-F5344CB8AC3E}">
        <p14:creationId xmlns:p14="http://schemas.microsoft.com/office/powerpoint/2010/main" val="147337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a:t>Asıl başlık stilini düzenlemek için tıklayın</a:t>
            </a:r>
            <a:endParaRPr lang="en-US" dirty="0"/>
          </a:p>
        </p:txBody>
      </p:sp>
      <p:sp>
        <p:nvSpPr>
          <p:cNvPr id="2" name="Date Placeholder 1"/>
          <p:cNvSpPr>
            <a:spLocks noGrp="1"/>
          </p:cNvSpPr>
          <p:nvPr>
            <p:ph type="dt" sz="half" idx="10"/>
          </p:nvPr>
        </p:nvSpPr>
        <p:spPr/>
        <p:txBody>
          <a:bodyPr/>
          <a:lstStyle/>
          <a:p>
            <a:fld id="{43E4FF80-7AFC-430E-AC4C-7D4E2C63CDD9}" type="datetimeFigureOut">
              <a:rPr lang="tr-TR" smtClean="0"/>
              <a:t>29.09.2020</a:t>
            </a:fld>
            <a:endParaRPr lang="tr-TR"/>
          </a:p>
        </p:txBody>
      </p:sp>
      <p:sp>
        <p:nvSpPr>
          <p:cNvPr id="7" name="Footer Placeholder 6"/>
          <p:cNvSpPr>
            <a:spLocks noGrp="1"/>
          </p:cNvSpPr>
          <p:nvPr>
            <p:ph type="ftr" sz="quarter" idx="11"/>
          </p:nvPr>
        </p:nvSpPr>
        <p:spPr/>
        <p:txBody>
          <a:bodyPr/>
          <a:lstStyle/>
          <a:p>
            <a:endParaRPr lang="tr-TR"/>
          </a:p>
        </p:txBody>
      </p:sp>
      <p:sp>
        <p:nvSpPr>
          <p:cNvPr id="8" name="Slide Number Placeholder 7"/>
          <p:cNvSpPr>
            <a:spLocks noGrp="1"/>
          </p:cNvSpPr>
          <p:nvPr>
            <p:ph type="sldNum" sz="quarter" idx="12"/>
          </p:nvPr>
        </p:nvSpPr>
        <p:spPr/>
        <p:txBody>
          <a:bodyPr/>
          <a:lstStyle/>
          <a:p>
            <a:fld id="{41983A64-2217-4A67-B288-B50CF40B0388}" type="slidenum">
              <a:rPr lang="tr-TR" smtClean="0"/>
              <a:t>‹#›</a:t>
            </a:fld>
            <a:endParaRPr lang="tr-TR"/>
          </a:p>
        </p:txBody>
      </p:sp>
    </p:spTree>
    <p:extLst>
      <p:ext uri="{BB962C8B-B14F-4D97-AF65-F5344CB8AC3E}">
        <p14:creationId xmlns:p14="http://schemas.microsoft.com/office/powerpoint/2010/main" val="387238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3E4FF80-7AFC-430E-AC4C-7D4E2C63CDD9}" type="datetimeFigureOut">
              <a:rPr lang="tr-TR" smtClean="0"/>
              <a:t>29.09.2020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1983A64-2217-4A67-B288-B50CF40B0388}" type="slidenum">
              <a:rPr lang="tr-TR" smtClean="0"/>
              <a:t>‹#›</a:t>
            </a:fld>
            <a:endParaRPr lang="tr-TR"/>
          </a:p>
        </p:txBody>
      </p:sp>
    </p:spTree>
    <p:extLst>
      <p:ext uri="{BB962C8B-B14F-4D97-AF65-F5344CB8AC3E}">
        <p14:creationId xmlns:p14="http://schemas.microsoft.com/office/powerpoint/2010/main" val="1183606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baseline="0"/>
            </a:lvl1pPr>
          </a:lstStyle>
          <a:p>
            <a:r>
              <a:rPr lang="tr-TR"/>
              <a:t>Asıl başlık stilini düzenlemek için tıklayın</a:t>
            </a:r>
            <a:endParaRPr lang="en-US" dirty="0"/>
          </a:p>
        </p:txBody>
      </p:sp>
      <p:sp>
        <p:nvSpPr>
          <p:cNvPr id="3" name="Content Placeholder 2"/>
          <p:cNvSpPr>
            <a:spLocks noGrp="1"/>
          </p:cNvSpPr>
          <p:nvPr>
            <p:ph idx="1"/>
          </p:nvPr>
        </p:nvSpPr>
        <p:spPr>
          <a:xfrm>
            <a:off x="2900934" y="868680"/>
            <a:ext cx="54864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92024" y="3337560"/>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8" name="Date Placeholder 7"/>
          <p:cNvSpPr>
            <a:spLocks noGrp="1"/>
          </p:cNvSpPr>
          <p:nvPr>
            <p:ph type="dt" sz="half" idx="10"/>
          </p:nvPr>
        </p:nvSpPr>
        <p:spPr/>
        <p:txBody>
          <a:bodyPr/>
          <a:lstStyle/>
          <a:p>
            <a:fld id="{43E4FF80-7AFC-430E-AC4C-7D4E2C63CDD9}" type="datetimeFigureOut">
              <a:rPr lang="tr-TR" smtClean="0"/>
              <a:t>29.09.2020</a:t>
            </a:fld>
            <a:endParaRPr lang="tr-TR"/>
          </a:p>
        </p:txBody>
      </p:sp>
      <p:sp>
        <p:nvSpPr>
          <p:cNvPr id="9" name="Footer Placeholder 8"/>
          <p:cNvSpPr>
            <a:spLocks noGrp="1"/>
          </p:cNvSpPr>
          <p:nvPr>
            <p:ph type="ftr" sz="quarter" idx="11"/>
          </p:nvPr>
        </p:nvSpPr>
        <p:spPr/>
        <p:txBody>
          <a:bodyPr/>
          <a:lstStyle/>
          <a:p>
            <a:endParaRPr lang="tr-TR"/>
          </a:p>
        </p:txBody>
      </p:sp>
      <p:sp>
        <p:nvSpPr>
          <p:cNvPr id="10" name="Slide Number Placeholder 9"/>
          <p:cNvSpPr>
            <a:spLocks noGrp="1"/>
          </p:cNvSpPr>
          <p:nvPr>
            <p:ph type="sldNum" sz="quarter" idx="12"/>
          </p:nvPr>
        </p:nvSpPr>
        <p:spPr/>
        <p:txBody>
          <a:bodyPr/>
          <a:lstStyle/>
          <a:p>
            <a:fld id="{41983A64-2217-4A67-B288-B50CF40B0388}" type="slidenum">
              <a:rPr lang="tr-TR" smtClean="0"/>
              <a:t>‹#›</a:t>
            </a:fld>
            <a:endParaRPr lang="tr-TR"/>
          </a:p>
        </p:txBody>
      </p:sp>
    </p:spTree>
    <p:extLst>
      <p:ext uri="{BB962C8B-B14F-4D97-AF65-F5344CB8AC3E}">
        <p14:creationId xmlns:p14="http://schemas.microsoft.com/office/powerpoint/2010/main" val="1839147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677983" y="767419"/>
            <a:ext cx="6086423"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92024" y="3340602"/>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8" name="Date Placeholder 7"/>
          <p:cNvSpPr>
            <a:spLocks noGrp="1"/>
          </p:cNvSpPr>
          <p:nvPr>
            <p:ph type="dt" sz="half" idx="10"/>
          </p:nvPr>
        </p:nvSpPr>
        <p:spPr/>
        <p:txBody>
          <a:bodyPr/>
          <a:lstStyle/>
          <a:p>
            <a:fld id="{43E4FF80-7AFC-430E-AC4C-7D4E2C63CDD9}" type="datetimeFigureOut">
              <a:rPr lang="tr-TR" smtClean="0"/>
              <a:t>29.09.2020</a:t>
            </a:fld>
            <a:endParaRPr lang="tr-TR"/>
          </a:p>
        </p:txBody>
      </p:sp>
      <p:sp>
        <p:nvSpPr>
          <p:cNvPr id="9" name="Footer Placeholder 8"/>
          <p:cNvSpPr>
            <a:spLocks noGrp="1"/>
          </p:cNvSpPr>
          <p:nvPr>
            <p:ph type="ftr" sz="quarter" idx="11"/>
          </p:nvPr>
        </p:nvSpPr>
        <p:spPr>
          <a:xfrm>
            <a:off x="2624326" y="6356351"/>
            <a:ext cx="4433638" cy="365125"/>
          </a:xfrm>
        </p:spPr>
        <p:txBody>
          <a:bodyPr/>
          <a:lstStyle/>
          <a:p>
            <a:endParaRPr lang="tr-TR"/>
          </a:p>
        </p:txBody>
      </p:sp>
      <p:sp>
        <p:nvSpPr>
          <p:cNvPr id="10" name="Slide Number Placeholder 9"/>
          <p:cNvSpPr>
            <a:spLocks noGrp="1"/>
          </p:cNvSpPr>
          <p:nvPr>
            <p:ph type="sldNum" sz="quarter" idx="12"/>
          </p:nvPr>
        </p:nvSpPr>
        <p:spPr/>
        <p:txBody>
          <a:bodyPr/>
          <a:lstStyle/>
          <a:p>
            <a:fld id="{41983A64-2217-4A67-B288-B50CF40B0388}" type="slidenum">
              <a:rPr lang="tr-TR" smtClean="0"/>
              <a:t>‹#›</a:t>
            </a:fld>
            <a:endParaRPr lang="tr-TR"/>
          </a:p>
        </p:txBody>
      </p:sp>
    </p:spTree>
    <p:extLst>
      <p:ext uri="{BB962C8B-B14F-4D97-AF65-F5344CB8AC3E}">
        <p14:creationId xmlns:p14="http://schemas.microsoft.com/office/powerpoint/2010/main" val="3854621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89689" y="1123838"/>
            <a:ext cx="2210612" cy="460118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8" name="Rectangle 37"/>
          <p:cNvSpPr/>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2901951" y="864108"/>
            <a:ext cx="5486400" cy="5120640"/>
          </a:xfrm>
          <a:prstGeom prst="rect">
            <a:avLst/>
          </a:prstGeom>
        </p:spPr>
        <p:txBody>
          <a:bodyPr vert="horz" lIns="91440" tIns="45720" rIns="91440" bIns="45720" rtlCol="0"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96849" y="6356351"/>
            <a:ext cx="2057400"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fld id="{43E4FF80-7AFC-430E-AC4C-7D4E2C63CDD9}" type="datetimeFigureOut">
              <a:rPr lang="tr-TR" smtClean="0"/>
              <a:t>29.09.2020</a:t>
            </a:fld>
            <a:endParaRPr lang="tr-TR"/>
          </a:p>
        </p:txBody>
      </p:sp>
      <p:sp>
        <p:nvSpPr>
          <p:cNvPr id="5" name="Footer Placeholder 4"/>
          <p:cNvSpPr>
            <a:spLocks noGrp="1"/>
          </p:cNvSpPr>
          <p:nvPr>
            <p:ph type="ftr" sz="quarter" idx="3"/>
          </p:nvPr>
        </p:nvSpPr>
        <p:spPr>
          <a:xfrm>
            <a:off x="2901951" y="6356351"/>
            <a:ext cx="4433638"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endParaRPr lang="tr-TR"/>
          </a:p>
        </p:txBody>
      </p:sp>
      <p:sp>
        <p:nvSpPr>
          <p:cNvPr id="6" name="Slide Number Placeholder 5"/>
          <p:cNvSpPr>
            <a:spLocks noGrp="1"/>
          </p:cNvSpPr>
          <p:nvPr>
            <p:ph type="sldNum" sz="quarter" idx="4"/>
          </p:nvPr>
        </p:nvSpPr>
        <p:spPr>
          <a:xfrm>
            <a:off x="7975602" y="6356351"/>
            <a:ext cx="1148195" cy="365125"/>
          </a:xfrm>
          <a:prstGeom prst="rect">
            <a:avLst/>
          </a:prstGeom>
        </p:spPr>
        <p:txBody>
          <a:bodyPr vert="horz" lIns="91440" tIns="45720" rIns="91440" bIns="45720" rtlCol="0" anchor="ctr"/>
          <a:lstStyle>
            <a:lvl1pPr algn="r">
              <a:defRPr sz="1100" b="1">
                <a:solidFill>
                  <a:schemeClr val="accent1"/>
                </a:solidFill>
              </a:defRPr>
            </a:lvl1pPr>
          </a:lstStyle>
          <a:p>
            <a:fld id="{41983A64-2217-4A67-B288-B50CF40B0388}" type="slidenum">
              <a:rPr lang="tr-TR" smtClean="0"/>
              <a:t>‹#›</a:t>
            </a:fld>
            <a:endParaRPr lang="tr-TR"/>
          </a:p>
        </p:txBody>
      </p:sp>
    </p:spTree>
    <p:extLst>
      <p:ext uri="{BB962C8B-B14F-4D97-AF65-F5344CB8AC3E}">
        <p14:creationId xmlns:p14="http://schemas.microsoft.com/office/powerpoint/2010/main" val="4191560946"/>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19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7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5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oidb.omu.edu.tr/wp-content/uploads/sites/17/2020/08/2020-2021-B%C3%BCt%C3%BCnleme-Uygulayan-Birimler.pdf" TargetMode="External"/><Relationship Id="rId2" Type="http://schemas.openxmlformats.org/officeDocument/2006/relationships/hyperlink" Target="http://oidb.omu.edu.tr/akademik-takvimler/"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mevlana.omu.edu.tr/t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4C9EE1D-12BB-43F7-9A2A-893578DCA6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43962A31-C54E-4762-B155-59777FED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2697" y="761999"/>
            <a:ext cx="219398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7" name="Rectangle 16">
            <a:extLst>
              <a:ext uri="{FF2B5EF4-FFF2-40B4-BE49-F238E27FC236}">
                <a16:creationId xmlns:a16="http://schemas.microsoft.com/office/drawing/2014/main" id="{AA7850C8-8932-45FB-824D-8AB7D84691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28BB4B4-FCCA-4BB8-A5B5-7EDD9652DB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3481671"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Başlık 2"/>
          <p:cNvSpPr>
            <a:spLocks noGrp="1"/>
          </p:cNvSpPr>
          <p:nvPr>
            <p:ph type="title"/>
          </p:nvPr>
        </p:nvSpPr>
        <p:spPr>
          <a:xfrm>
            <a:off x="107504" y="836712"/>
            <a:ext cx="3374167" cy="4896544"/>
          </a:xfrm>
        </p:spPr>
        <p:txBody>
          <a:bodyPr vert="horz" lIns="91440" tIns="45720" rIns="91440" bIns="45720" rtlCol="0" anchor="b">
            <a:normAutofit/>
          </a:bodyPr>
          <a:lstStyle/>
          <a:p>
            <a:r>
              <a:rPr lang="en-US" sz="6600" b="1" i="1" spc="-100" dirty="0"/>
              <a:t>Fen </a:t>
            </a:r>
            <a:r>
              <a:rPr lang="en-US" sz="6600" b="1" i="1" spc="-100" dirty="0" err="1"/>
              <a:t>Edebiyat</a:t>
            </a:r>
            <a:r>
              <a:rPr lang="en-US" sz="6600" b="1" i="1" spc="-100" dirty="0"/>
              <a:t> </a:t>
            </a:r>
            <a:r>
              <a:rPr lang="en-US" sz="6600" b="1" i="1" spc="-100" dirty="0" err="1"/>
              <a:t>Fakültesi</a:t>
            </a:r>
            <a:r>
              <a:rPr lang="en-US" sz="6600" b="1" i="1" spc="-100" dirty="0"/>
              <a:t> </a:t>
            </a:r>
            <a:r>
              <a:rPr lang="en-US" sz="6600" b="1" i="1" spc="-100" dirty="0" err="1"/>
              <a:t>Tarih</a:t>
            </a:r>
            <a:r>
              <a:rPr lang="en-US" sz="6600" b="1" i="1" spc="-100" dirty="0"/>
              <a:t> </a:t>
            </a:r>
            <a:r>
              <a:rPr lang="en-US" sz="6600" b="1" i="1" spc="-100" dirty="0" err="1"/>
              <a:t>Bölümü</a:t>
            </a:r>
            <a:endParaRPr lang="en-US" sz="6600" b="1" i="1" spc="-100" dirty="0"/>
          </a:p>
        </p:txBody>
      </p:sp>
      <p:sp>
        <p:nvSpPr>
          <p:cNvPr id="21" name="Rectangle 20">
            <a:extLst>
              <a:ext uri="{FF2B5EF4-FFF2-40B4-BE49-F238E27FC236}">
                <a16:creationId xmlns:a16="http://schemas.microsoft.com/office/drawing/2014/main" id="{9EAD000C-FECC-4415-AB14-16AC3974C6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34545" y="758952"/>
            <a:ext cx="2534894" cy="3191490"/>
          </a:xfrm>
          <a:prstGeom prst="rect">
            <a:avLst/>
          </a:prstGeom>
          <a:solidFill>
            <a:srgbClr val="FFFFFF"/>
          </a:solidFill>
          <a:ln w="66675" cmpd="sng">
            <a:solidFill>
              <a:schemeClr val="bg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İçerik Yer Tutucusu 4">
            <a:extLst>
              <a:ext uri="{FF2B5EF4-FFF2-40B4-BE49-F238E27FC236}">
                <a16:creationId xmlns:a16="http://schemas.microsoft.com/office/drawing/2014/main" id="{94C8CB6B-5E4A-458A-B79D-8B7D7D306782}"/>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956706" y="1209411"/>
            <a:ext cx="2290572" cy="2290572"/>
          </a:xfrm>
          <a:prstGeom prst="rect">
            <a:avLst/>
          </a:prstGeom>
        </p:spPr>
      </p:pic>
      <p:sp>
        <p:nvSpPr>
          <p:cNvPr id="23" name="Rectangle 22">
            <a:extLst>
              <a:ext uri="{FF2B5EF4-FFF2-40B4-BE49-F238E27FC236}">
                <a16:creationId xmlns:a16="http://schemas.microsoft.com/office/drawing/2014/main" id="{C4A9CF7B-6D34-42D7-9614-7AA8899261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78956" y="758952"/>
            <a:ext cx="2136977" cy="18309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636CCAB5-616C-4A33-8256-D740D31FAD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40480" y="4090151"/>
            <a:ext cx="2528959" cy="199975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7472A6C1-76CF-4215-B818-52CFF4D7AA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78956" y="2722807"/>
            <a:ext cx="2136977" cy="3367097"/>
          </a:xfrm>
          <a:prstGeom prst="rect">
            <a:avLst/>
          </a:prstGeom>
          <a:solidFill>
            <a:srgbClr val="FFFFFF"/>
          </a:solidFill>
          <a:ln w="66675" cmpd="sng">
            <a:solidFill>
              <a:schemeClr val="bg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Resim 6">
            <a:extLst>
              <a:ext uri="{FF2B5EF4-FFF2-40B4-BE49-F238E27FC236}">
                <a16:creationId xmlns:a16="http://schemas.microsoft.com/office/drawing/2014/main" id="{8491EF70-A147-4D19-8090-C3E2199D6E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01040" y="3459951"/>
            <a:ext cx="1892808" cy="1892808"/>
          </a:xfrm>
          <a:prstGeom prst="rect">
            <a:avLst/>
          </a:prstGeom>
        </p:spPr>
      </p:pic>
      <p:sp>
        <p:nvSpPr>
          <p:cNvPr id="29" name="Rectangle 28">
            <a:extLst>
              <a:ext uri="{FF2B5EF4-FFF2-40B4-BE49-F238E27FC236}">
                <a16:creationId xmlns:a16="http://schemas.microsoft.com/office/drawing/2014/main" id="{E61CE9D6-3D74-4540-A98B-232824586A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857780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lgn="l">
              <a:buNone/>
            </a:pPr>
            <a:r>
              <a:rPr lang="tr-TR" sz="4000" b="0" i="0" dirty="0">
                <a:solidFill>
                  <a:srgbClr val="333333"/>
                </a:solidFill>
                <a:effectLst/>
                <a:latin typeface="Helvetica Neue"/>
              </a:rPr>
              <a:t>Tarih alanının gerektirdiği oranda bilgisayar donanımına sahiptir. Çağdaş bilişim ve iletişim teknolojilerini kullanır</a:t>
            </a:r>
            <a:r>
              <a:rPr lang="tr-TR" sz="2400" b="0" i="0" dirty="0">
                <a:solidFill>
                  <a:srgbClr val="333333"/>
                </a:solidFill>
                <a:effectLst/>
                <a:latin typeface="Helvetica Neue"/>
              </a:rPr>
              <a:t>.</a:t>
            </a:r>
          </a:p>
          <a:p>
            <a:pPr marL="0" indent="0">
              <a:buNone/>
            </a:pPr>
            <a:endParaRPr lang="tr-TR" dirty="0"/>
          </a:p>
        </p:txBody>
      </p:sp>
      <p:sp>
        <p:nvSpPr>
          <p:cNvPr id="4" name="Başlık 2">
            <a:extLst>
              <a:ext uri="{FF2B5EF4-FFF2-40B4-BE49-F238E27FC236}">
                <a16:creationId xmlns:a16="http://schemas.microsoft.com/office/drawing/2014/main" id="{7FD544A6-AB82-4D00-B571-0CEB1D8A8130}"/>
              </a:ext>
            </a:extLst>
          </p:cNvPr>
          <p:cNvSpPr>
            <a:spLocks noGrp="1"/>
          </p:cNvSpPr>
          <p:nvPr>
            <p:ph type="title"/>
          </p:nvPr>
        </p:nvSpPr>
        <p:spPr>
          <a:xfrm>
            <a:off x="188913" y="1123950"/>
            <a:ext cx="2211387" cy="4600575"/>
          </a:xfrm>
        </p:spPr>
        <p:txBody>
          <a:bodyPr>
            <a:normAutofit/>
          </a:bodyPr>
          <a:lstStyle/>
          <a:p>
            <a:pPr algn="ctr"/>
            <a:br>
              <a:rPr lang="tr-TR" sz="2600" b="1" dirty="0">
                <a:latin typeface="Calibri" panose="020F0502020204030204" pitchFamily="34" charset="0"/>
              </a:rPr>
            </a:br>
            <a:r>
              <a:rPr lang="tr-TR" sz="2600" b="1" dirty="0">
                <a:latin typeface="Calibri" panose="020F0502020204030204" pitchFamily="34" charset="0"/>
              </a:rPr>
              <a:t>PROGRAM ÇIKTILARI</a:t>
            </a:r>
            <a:br>
              <a:rPr lang="tr-TR" sz="2600" b="1" dirty="0">
                <a:latin typeface="Calibri" panose="020F0502020204030204" pitchFamily="34" charset="0"/>
              </a:rPr>
            </a:br>
            <a:br>
              <a:rPr lang="tr-TR" sz="2600" b="1" dirty="0">
                <a:latin typeface="Calibri" panose="020F0502020204030204" pitchFamily="34" charset="0"/>
              </a:rPr>
            </a:br>
            <a:br>
              <a:rPr lang="tr-TR" sz="2600" b="1" dirty="0">
                <a:latin typeface="Calibri" panose="020F0502020204030204" pitchFamily="34" charset="0"/>
              </a:rPr>
            </a:br>
            <a:r>
              <a:rPr lang="tr-TR" sz="16600" b="1" dirty="0">
                <a:latin typeface="Calibri" panose="020F0502020204030204" pitchFamily="34" charset="0"/>
              </a:rPr>
              <a:t>8</a:t>
            </a:r>
            <a:endParaRPr lang="tr-TR" sz="2600" b="1" dirty="0">
              <a:latin typeface="Calibri" panose="020F0502020204030204" pitchFamily="34" charset="0"/>
            </a:endParaRPr>
          </a:p>
        </p:txBody>
      </p:sp>
    </p:spTree>
    <p:extLst>
      <p:ext uri="{BB962C8B-B14F-4D97-AF65-F5344CB8AC3E}">
        <p14:creationId xmlns:p14="http://schemas.microsoft.com/office/powerpoint/2010/main" val="8002633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6C6C303-2A8D-4C8B-B3CE-44B4909A3327}"/>
              </a:ext>
            </a:extLst>
          </p:cNvPr>
          <p:cNvSpPr>
            <a:spLocks noGrp="1"/>
          </p:cNvSpPr>
          <p:nvPr>
            <p:ph idx="1"/>
          </p:nvPr>
        </p:nvSpPr>
        <p:spPr/>
        <p:txBody>
          <a:bodyPr/>
          <a:lstStyle/>
          <a:p>
            <a:pPr marL="0" indent="0">
              <a:buNone/>
            </a:pPr>
            <a:r>
              <a:rPr lang="tr-TR" sz="3600" b="0" i="0" dirty="0">
                <a:solidFill>
                  <a:srgbClr val="333333"/>
                </a:solidFill>
                <a:effectLst/>
                <a:latin typeface="Helvetica Neue"/>
              </a:rPr>
              <a:t>Yapacağı çalışmalar sonucu elde edeceği bilgi ve yaklaşımların paylaşımında toplumsal, insanî, bilimsel ve milli değerleri gözetir.</a:t>
            </a:r>
          </a:p>
          <a:p>
            <a:endParaRPr lang="tr-TR" dirty="0"/>
          </a:p>
        </p:txBody>
      </p:sp>
      <p:sp>
        <p:nvSpPr>
          <p:cNvPr id="4" name="Başlık 2">
            <a:extLst>
              <a:ext uri="{FF2B5EF4-FFF2-40B4-BE49-F238E27FC236}">
                <a16:creationId xmlns:a16="http://schemas.microsoft.com/office/drawing/2014/main" id="{C3A6F1A1-786C-46C9-9D82-AAC6F05DD1E4}"/>
              </a:ext>
            </a:extLst>
          </p:cNvPr>
          <p:cNvSpPr>
            <a:spLocks noGrp="1"/>
          </p:cNvSpPr>
          <p:nvPr>
            <p:ph type="title"/>
          </p:nvPr>
        </p:nvSpPr>
        <p:spPr>
          <a:xfrm>
            <a:off x="188913" y="1123950"/>
            <a:ext cx="2211387" cy="4600575"/>
          </a:xfrm>
        </p:spPr>
        <p:txBody>
          <a:bodyPr>
            <a:normAutofit/>
          </a:bodyPr>
          <a:lstStyle/>
          <a:p>
            <a:pPr algn="ctr"/>
            <a:br>
              <a:rPr lang="tr-TR" sz="2600" b="1" dirty="0">
                <a:latin typeface="Calibri" panose="020F0502020204030204" pitchFamily="34" charset="0"/>
              </a:rPr>
            </a:br>
            <a:r>
              <a:rPr lang="tr-TR" sz="2600" b="1" dirty="0">
                <a:latin typeface="Calibri" panose="020F0502020204030204" pitchFamily="34" charset="0"/>
              </a:rPr>
              <a:t>PROGRAM ÇIKTILARI</a:t>
            </a:r>
            <a:br>
              <a:rPr lang="tr-TR" sz="2600" b="1" dirty="0">
                <a:latin typeface="Calibri" panose="020F0502020204030204" pitchFamily="34" charset="0"/>
              </a:rPr>
            </a:br>
            <a:br>
              <a:rPr lang="tr-TR" sz="2600" b="1" dirty="0">
                <a:latin typeface="Calibri" panose="020F0502020204030204" pitchFamily="34" charset="0"/>
              </a:rPr>
            </a:br>
            <a:br>
              <a:rPr lang="tr-TR" sz="2600" b="1" dirty="0">
                <a:latin typeface="Calibri" panose="020F0502020204030204" pitchFamily="34" charset="0"/>
              </a:rPr>
            </a:br>
            <a:r>
              <a:rPr lang="tr-TR" sz="16600" b="1" dirty="0">
                <a:latin typeface="Calibri" panose="020F0502020204030204" pitchFamily="34" charset="0"/>
              </a:rPr>
              <a:t>9</a:t>
            </a:r>
            <a:endParaRPr lang="tr-TR" sz="2600" b="1" dirty="0">
              <a:latin typeface="Calibri" panose="020F0502020204030204" pitchFamily="34" charset="0"/>
            </a:endParaRPr>
          </a:p>
        </p:txBody>
      </p:sp>
    </p:spTree>
    <p:extLst>
      <p:ext uri="{BB962C8B-B14F-4D97-AF65-F5344CB8AC3E}">
        <p14:creationId xmlns:p14="http://schemas.microsoft.com/office/powerpoint/2010/main" val="953522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8580E23-D5A4-48F4-8376-F14D6961213B}"/>
              </a:ext>
            </a:extLst>
          </p:cNvPr>
          <p:cNvSpPr>
            <a:spLocks noGrp="1"/>
          </p:cNvSpPr>
          <p:nvPr>
            <p:ph idx="1"/>
          </p:nvPr>
        </p:nvSpPr>
        <p:spPr/>
        <p:txBody>
          <a:bodyPr/>
          <a:lstStyle/>
          <a:p>
            <a:pPr marL="0" indent="0">
              <a:buNone/>
            </a:pPr>
            <a:r>
              <a:rPr lang="tr-TR" sz="4000" b="0" i="0" dirty="0">
                <a:solidFill>
                  <a:srgbClr val="333333"/>
                </a:solidFill>
                <a:effectLst/>
                <a:latin typeface="Helvetica Neue"/>
              </a:rPr>
              <a:t>Milli ve evrensel değerleri kavramış, Atatürk ilkelerine bağlı yeni bilgi ve fikirlere açıktır.</a:t>
            </a:r>
          </a:p>
          <a:p>
            <a:endParaRPr lang="tr-TR" dirty="0"/>
          </a:p>
        </p:txBody>
      </p:sp>
      <p:sp>
        <p:nvSpPr>
          <p:cNvPr id="4" name="Başlık 2">
            <a:extLst>
              <a:ext uri="{FF2B5EF4-FFF2-40B4-BE49-F238E27FC236}">
                <a16:creationId xmlns:a16="http://schemas.microsoft.com/office/drawing/2014/main" id="{10D67B71-D214-4E44-8568-3F868016DBDA}"/>
              </a:ext>
            </a:extLst>
          </p:cNvPr>
          <p:cNvSpPr>
            <a:spLocks noGrp="1"/>
          </p:cNvSpPr>
          <p:nvPr>
            <p:ph type="title"/>
          </p:nvPr>
        </p:nvSpPr>
        <p:spPr>
          <a:xfrm>
            <a:off x="188913" y="1123950"/>
            <a:ext cx="2211387" cy="4600575"/>
          </a:xfrm>
        </p:spPr>
        <p:txBody>
          <a:bodyPr>
            <a:normAutofit fontScale="90000"/>
          </a:bodyPr>
          <a:lstStyle/>
          <a:p>
            <a:pPr algn="ctr"/>
            <a:br>
              <a:rPr lang="tr-TR" sz="2600" b="1" dirty="0">
                <a:latin typeface="Calibri" panose="020F0502020204030204" pitchFamily="34" charset="0"/>
              </a:rPr>
            </a:br>
            <a:r>
              <a:rPr lang="tr-TR" sz="2600" b="1" dirty="0">
                <a:latin typeface="Calibri" panose="020F0502020204030204" pitchFamily="34" charset="0"/>
              </a:rPr>
              <a:t>PROGRAM ÇIKTILARI</a:t>
            </a:r>
            <a:br>
              <a:rPr lang="tr-TR" sz="2600" b="1" dirty="0">
                <a:latin typeface="Calibri" panose="020F0502020204030204" pitchFamily="34" charset="0"/>
              </a:rPr>
            </a:br>
            <a:br>
              <a:rPr lang="tr-TR" sz="2600" b="1" dirty="0">
                <a:latin typeface="Calibri" panose="020F0502020204030204" pitchFamily="34" charset="0"/>
              </a:rPr>
            </a:br>
            <a:br>
              <a:rPr lang="tr-TR" sz="2600" b="1" dirty="0">
                <a:latin typeface="Calibri" panose="020F0502020204030204" pitchFamily="34" charset="0"/>
              </a:rPr>
            </a:br>
            <a:r>
              <a:rPr lang="tr-TR" sz="16600" b="1" dirty="0">
                <a:latin typeface="Calibri" panose="020F0502020204030204" pitchFamily="34" charset="0"/>
              </a:rPr>
              <a:t>10</a:t>
            </a:r>
            <a:endParaRPr lang="tr-TR" sz="2600" b="1" dirty="0">
              <a:latin typeface="Calibri" panose="020F0502020204030204" pitchFamily="34" charset="0"/>
            </a:endParaRPr>
          </a:p>
        </p:txBody>
      </p:sp>
    </p:spTree>
    <p:extLst>
      <p:ext uri="{BB962C8B-B14F-4D97-AF65-F5344CB8AC3E}">
        <p14:creationId xmlns:p14="http://schemas.microsoft.com/office/powerpoint/2010/main" val="3613002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32A9756-BCF5-4E05-8013-B67FC0CFAB10}"/>
              </a:ext>
            </a:extLst>
          </p:cNvPr>
          <p:cNvSpPr>
            <a:spLocks noGrp="1"/>
          </p:cNvSpPr>
          <p:nvPr>
            <p:ph idx="1"/>
          </p:nvPr>
        </p:nvSpPr>
        <p:spPr/>
        <p:txBody>
          <a:bodyPr/>
          <a:lstStyle/>
          <a:p>
            <a:pPr marL="0" indent="0">
              <a:buNone/>
            </a:pPr>
            <a:r>
              <a:rPr lang="tr-TR" sz="3600" b="0" i="0" dirty="0">
                <a:solidFill>
                  <a:srgbClr val="333333"/>
                </a:solidFill>
                <a:effectLst/>
                <a:latin typeface="Helvetica Neue"/>
              </a:rPr>
              <a:t>İnsanlık tarihini, temel insanî değerleri ve demokrasiyi tanıyıp tanıtacak ve yayacak donanıma sahiptir.</a:t>
            </a:r>
          </a:p>
          <a:p>
            <a:endParaRPr lang="tr-TR" dirty="0"/>
          </a:p>
        </p:txBody>
      </p:sp>
      <p:sp>
        <p:nvSpPr>
          <p:cNvPr id="4" name="Başlık 2">
            <a:extLst>
              <a:ext uri="{FF2B5EF4-FFF2-40B4-BE49-F238E27FC236}">
                <a16:creationId xmlns:a16="http://schemas.microsoft.com/office/drawing/2014/main" id="{30460948-4530-43EA-A7E3-424E0ED4E0B9}"/>
              </a:ext>
            </a:extLst>
          </p:cNvPr>
          <p:cNvSpPr>
            <a:spLocks noGrp="1"/>
          </p:cNvSpPr>
          <p:nvPr>
            <p:ph type="title"/>
          </p:nvPr>
        </p:nvSpPr>
        <p:spPr>
          <a:xfrm>
            <a:off x="188913" y="1123950"/>
            <a:ext cx="2211387" cy="4600575"/>
          </a:xfrm>
        </p:spPr>
        <p:txBody>
          <a:bodyPr>
            <a:normAutofit fontScale="90000"/>
          </a:bodyPr>
          <a:lstStyle/>
          <a:p>
            <a:pPr algn="ctr"/>
            <a:br>
              <a:rPr lang="tr-TR" sz="2600" b="1" dirty="0">
                <a:latin typeface="Calibri" panose="020F0502020204030204" pitchFamily="34" charset="0"/>
              </a:rPr>
            </a:br>
            <a:r>
              <a:rPr lang="tr-TR" sz="2600" b="1" dirty="0">
                <a:latin typeface="Calibri" panose="020F0502020204030204" pitchFamily="34" charset="0"/>
              </a:rPr>
              <a:t>PROGRAM ÇIKTILARI</a:t>
            </a:r>
            <a:br>
              <a:rPr lang="tr-TR" sz="2600" b="1" dirty="0">
                <a:latin typeface="Calibri" panose="020F0502020204030204" pitchFamily="34" charset="0"/>
              </a:rPr>
            </a:br>
            <a:br>
              <a:rPr lang="tr-TR" sz="2600" b="1" dirty="0">
                <a:latin typeface="Calibri" panose="020F0502020204030204" pitchFamily="34" charset="0"/>
              </a:rPr>
            </a:br>
            <a:br>
              <a:rPr lang="tr-TR" sz="2600" b="1" dirty="0">
                <a:latin typeface="Calibri" panose="020F0502020204030204" pitchFamily="34" charset="0"/>
              </a:rPr>
            </a:br>
            <a:r>
              <a:rPr lang="tr-TR" sz="16600" b="1" dirty="0">
                <a:latin typeface="Calibri" panose="020F0502020204030204" pitchFamily="34" charset="0"/>
              </a:rPr>
              <a:t>11</a:t>
            </a:r>
            <a:endParaRPr lang="tr-TR" sz="2600" b="1" dirty="0">
              <a:latin typeface="Calibri" panose="020F0502020204030204" pitchFamily="34" charset="0"/>
            </a:endParaRPr>
          </a:p>
        </p:txBody>
      </p:sp>
    </p:spTree>
    <p:extLst>
      <p:ext uri="{BB962C8B-B14F-4D97-AF65-F5344CB8AC3E}">
        <p14:creationId xmlns:p14="http://schemas.microsoft.com/office/powerpoint/2010/main" val="20772242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B742F08-14B7-4F8B-ABBD-074B44DEDDA9}"/>
              </a:ext>
            </a:extLst>
          </p:cNvPr>
          <p:cNvSpPr>
            <a:spLocks noGrp="1"/>
          </p:cNvSpPr>
          <p:nvPr>
            <p:ph idx="1"/>
          </p:nvPr>
        </p:nvSpPr>
        <p:spPr/>
        <p:txBody>
          <a:bodyPr/>
          <a:lstStyle/>
          <a:p>
            <a:pPr marL="0" indent="0">
              <a:buNone/>
            </a:pPr>
            <a:r>
              <a:rPr lang="tr-TR" sz="3600" b="0" i="0" dirty="0">
                <a:solidFill>
                  <a:srgbClr val="333333"/>
                </a:solidFill>
                <a:effectLst/>
                <a:latin typeface="Helvetica Neue"/>
              </a:rPr>
              <a:t>Toplumunun ve insanlığın geçmiş kurumları ve zihniyetlerinin günümüze etkisi hakkında fikir yürütebilir.</a:t>
            </a:r>
          </a:p>
          <a:p>
            <a:endParaRPr lang="tr-TR" dirty="0"/>
          </a:p>
        </p:txBody>
      </p:sp>
      <p:sp>
        <p:nvSpPr>
          <p:cNvPr id="4" name="Başlık 2">
            <a:extLst>
              <a:ext uri="{FF2B5EF4-FFF2-40B4-BE49-F238E27FC236}">
                <a16:creationId xmlns:a16="http://schemas.microsoft.com/office/drawing/2014/main" id="{85462EEA-CA0A-4346-8EF1-F5D9280D9327}"/>
              </a:ext>
            </a:extLst>
          </p:cNvPr>
          <p:cNvSpPr>
            <a:spLocks noGrp="1"/>
          </p:cNvSpPr>
          <p:nvPr>
            <p:ph type="title"/>
          </p:nvPr>
        </p:nvSpPr>
        <p:spPr>
          <a:xfrm>
            <a:off x="188913" y="1123950"/>
            <a:ext cx="2211387" cy="4600575"/>
          </a:xfrm>
        </p:spPr>
        <p:txBody>
          <a:bodyPr>
            <a:normAutofit fontScale="90000"/>
          </a:bodyPr>
          <a:lstStyle/>
          <a:p>
            <a:pPr algn="ctr"/>
            <a:br>
              <a:rPr lang="tr-TR" sz="2600" b="1" dirty="0">
                <a:latin typeface="Calibri" panose="020F0502020204030204" pitchFamily="34" charset="0"/>
              </a:rPr>
            </a:br>
            <a:r>
              <a:rPr lang="tr-TR" sz="2600" b="1" dirty="0">
                <a:latin typeface="Calibri" panose="020F0502020204030204" pitchFamily="34" charset="0"/>
              </a:rPr>
              <a:t>PROGRAM ÇIKTILARI</a:t>
            </a:r>
            <a:br>
              <a:rPr lang="tr-TR" sz="2600" b="1" dirty="0">
                <a:latin typeface="Calibri" panose="020F0502020204030204" pitchFamily="34" charset="0"/>
              </a:rPr>
            </a:br>
            <a:br>
              <a:rPr lang="tr-TR" sz="2600" b="1" dirty="0">
                <a:latin typeface="Calibri" panose="020F0502020204030204" pitchFamily="34" charset="0"/>
              </a:rPr>
            </a:br>
            <a:br>
              <a:rPr lang="tr-TR" sz="2600" b="1" dirty="0">
                <a:latin typeface="Calibri" panose="020F0502020204030204" pitchFamily="34" charset="0"/>
              </a:rPr>
            </a:br>
            <a:r>
              <a:rPr lang="tr-TR" sz="16600" b="1" dirty="0">
                <a:latin typeface="Calibri" panose="020F0502020204030204" pitchFamily="34" charset="0"/>
              </a:rPr>
              <a:t>12</a:t>
            </a:r>
            <a:endParaRPr lang="tr-TR" sz="2600" b="1" dirty="0">
              <a:latin typeface="Calibri" panose="020F0502020204030204" pitchFamily="34" charset="0"/>
            </a:endParaRPr>
          </a:p>
        </p:txBody>
      </p:sp>
    </p:spTree>
    <p:extLst>
      <p:ext uri="{BB962C8B-B14F-4D97-AF65-F5344CB8AC3E}">
        <p14:creationId xmlns:p14="http://schemas.microsoft.com/office/powerpoint/2010/main" val="200544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E62FB9E-2A76-4EAA-88C6-3D6C861C600E}"/>
              </a:ext>
            </a:extLst>
          </p:cNvPr>
          <p:cNvSpPr>
            <a:spLocks noGrp="1"/>
          </p:cNvSpPr>
          <p:nvPr>
            <p:ph idx="1"/>
          </p:nvPr>
        </p:nvSpPr>
        <p:spPr/>
        <p:txBody>
          <a:bodyPr>
            <a:normAutofit/>
          </a:bodyPr>
          <a:lstStyle/>
          <a:p>
            <a:pPr marL="0" indent="0">
              <a:buNone/>
            </a:pPr>
            <a:r>
              <a:rPr lang="tr-TR" sz="2800" b="0" i="0" dirty="0">
                <a:solidFill>
                  <a:srgbClr val="333333"/>
                </a:solidFill>
                <a:effectLst/>
                <a:latin typeface="Helvetica Neue"/>
              </a:rPr>
              <a:t>Tarih disiplini ile ilgili kavramları, fikirleri ve verileri, sosyal bilimler araştırma metotlarıyla inceler ve değerlendirir, gün yüzüne çıkmamış (henüz araştırılmamış) konuları tanılar, analiz eder ve tartışır, bunlarla ilgili bilimsel bulgular ve kanıtlara dayalı öneriler geliştirir.</a:t>
            </a:r>
          </a:p>
          <a:p>
            <a:endParaRPr lang="tr-TR" dirty="0"/>
          </a:p>
        </p:txBody>
      </p:sp>
      <p:sp>
        <p:nvSpPr>
          <p:cNvPr id="4" name="Başlık 2">
            <a:extLst>
              <a:ext uri="{FF2B5EF4-FFF2-40B4-BE49-F238E27FC236}">
                <a16:creationId xmlns:a16="http://schemas.microsoft.com/office/drawing/2014/main" id="{547597B4-3DD3-4D26-89C7-6C91767E3FAF}"/>
              </a:ext>
            </a:extLst>
          </p:cNvPr>
          <p:cNvSpPr>
            <a:spLocks noGrp="1"/>
          </p:cNvSpPr>
          <p:nvPr>
            <p:ph type="title"/>
          </p:nvPr>
        </p:nvSpPr>
        <p:spPr>
          <a:xfrm>
            <a:off x="188913" y="1123950"/>
            <a:ext cx="2211387" cy="4600575"/>
          </a:xfrm>
        </p:spPr>
        <p:txBody>
          <a:bodyPr>
            <a:normAutofit fontScale="90000"/>
          </a:bodyPr>
          <a:lstStyle/>
          <a:p>
            <a:pPr algn="ctr"/>
            <a:br>
              <a:rPr lang="tr-TR" sz="2600" b="1" dirty="0">
                <a:latin typeface="Calibri" panose="020F0502020204030204" pitchFamily="34" charset="0"/>
              </a:rPr>
            </a:br>
            <a:r>
              <a:rPr lang="tr-TR" sz="2600" b="1" dirty="0">
                <a:latin typeface="Calibri" panose="020F0502020204030204" pitchFamily="34" charset="0"/>
              </a:rPr>
              <a:t>PROGRAM ÇIKTILARI</a:t>
            </a:r>
            <a:br>
              <a:rPr lang="tr-TR" sz="2600" b="1" dirty="0">
                <a:latin typeface="Calibri" panose="020F0502020204030204" pitchFamily="34" charset="0"/>
              </a:rPr>
            </a:br>
            <a:br>
              <a:rPr lang="tr-TR" sz="2600" b="1" dirty="0">
                <a:latin typeface="Calibri" panose="020F0502020204030204" pitchFamily="34" charset="0"/>
              </a:rPr>
            </a:br>
            <a:br>
              <a:rPr lang="tr-TR" sz="2600" b="1" dirty="0">
                <a:latin typeface="Calibri" panose="020F0502020204030204" pitchFamily="34" charset="0"/>
              </a:rPr>
            </a:br>
            <a:r>
              <a:rPr lang="tr-TR" sz="16600" b="1" dirty="0">
                <a:latin typeface="Calibri" panose="020F0502020204030204" pitchFamily="34" charset="0"/>
              </a:rPr>
              <a:t>13</a:t>
            </a:r>
            <a:endParaRPr lang="tr-TR" sz="2600" b="1" dirty="0">
              <a:latin typeface="Calibri" panose="020F0502020204030204" pitchFamily="34" charset="0"/>
            </a:endParaRPr>
          </a:p>
        </p:txBody>
      </p:sp>
    </p:spTree>
    <p:extLst>
      <p:ext uri="{BB962C8B-B14F-4D97-AF65-F5344CB8AC3E}">
        <p14:creationId xmlns:p14="http://schemas.microsoft.com/office/powerpoint/2010/main" val="560515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761719A-101B-46F9-86B9-23453892C671}"/>
              </a:ext>
            </a:extLst>
          </p:cNvPr>
          <p:cNvSpPr>
            <a:spLocks noGrp="1"/>
          </p:cNvSpPr>
          <p:nvPr>
            <p:ph idx="1"/>
          </p:nvPr>
        </p:nvSpPr>
        <p:spPr/>
        <p:txBody>
          <a:bodyPr/>
          <a:lstStyle/>
          <a:p>
            <a:pPr marL="0" indent="0">
              <a:buNone/>
            </a:pPr>
            <a:r>
              <a:rPr lang="tr-TR" sz="2800" dirty="0">
                <a:solidFill>
                  <a:srgbClr val="333333"/>
                </a:solidFill>
                <a:latin typeface="Helvetica Neue"/>
              </a:rPr>
              <a:t>T</a:t>
            </a:r>
            <a:r>
              <a:rPr lang="tr-TR" sz="2800" b="0" i="0" dirty="0">
                <a:solidFill>
                  <a:srgbClr val="333333"/>
                </a:solidFill>
                <a:effectLst/>
                <a:latin typeface="Helvetica Neue"/>
              </a:rPr>
              <a:t>arihe konu olan olgular hakkında bağımsız olarak araştırma ve inceleme yapma ve bunları yazıya dökme veya bu konularda dersler ve konferanslar verme yetisi kazanır.</a:t>
            </a:r>
          </a:p>
          <a:p>
            <a:endParaRPr lang="tr-TR" dirty="0"/>
          </a:p>
        </p:txBody>
      </p:sp>
      <p:sp>
        <p:nvSpPr>
          <p:cNvPr id="4" name="Başlık 2">
            <a:extLst>
              <a:ext uri="{FF2B5EF4-FFF2-40B4-BE49-F238E27FC236}">
                <a16:creationId xmlns:a16="http://schemas.microsoft.com/office/drawing/2014/main" id="{C2543EB9-4D38-40FC-A867-7DD7F570A4BC}"/>
              </a:ext>
            </a:extLst>
          </p:cNvPr>
          <p:cNvSpPr>
            <a:spLocks noGrp="1"/>
          </p:cNvSpPr>
          <p:nvPr>
            <p:ph type="title"/>
          </p:nvPr>
        </p:nvSpPr>
        <p:spPr>
          <a:xfrm>
            <a:off x="188913" y="1123950"/>
            <a:ext cx="2211387" cy="4600575"/>
          </a:xfrm>
        </p:spPr>
        <p:txBody>
          <a:bodyPr>
            <a:normAutofit fontScale="90000"/>
          </a:bodyPr>
          <a:lstStyle/>
          <a:p>
            <a:pPr algn="ctr"/>
            <a:br>
              <a:rPr lang="tr-TR" sz="2600" b="1" dirty="0">
                <a:latin typeface="Calibri" panose="020F0502020204030204" pitchFamily="34" charset="0"/>
              </a:rPr>
            </a:br>
            <a:r>
              <a:rPr lang="tr-TR" sz="2600" b="1" dirty="0">
                <a:latin typeface="Calibri" panose="020F0502020204030204" pitchFamily="34" charset="0"/>
              </a:rPr>
              <a:t>PROGRAM ÇIKTILARI</a:t>
            </a:r>
            <a:br>
              <a:rPr lang="tr-TR" sz="2600" b="1" dirty="0">
                <a:latin typeface="Calibri" panose="020F0502020204030204" pitchFamily="34" charset="0"/>
              </a:rPr>
            </a:br>
            <a:br>
              <a:rPr lang="tr-TR" sz="2600" b="1" dirty="0">
                <a:latin typeface="Calibri" panose="020F0502020204030204" pitchFamily="34" charset="0"/>
              </a:rPr>
            </a:br>
            <a:br>
              <a:rPr lang="tr-TR" sz="2600" b="1" dirty="0">
                <a:latin typeface="Calibri" panose="020F0502020204030204" pitchFamily="34" charset="0"/>
              </a:rPr>
            </a:br>
            <a:r>
              <a:rPr lang="tr-TR" sz="16600" b="1" dirty="0">
                <a:latin typeface="Calibri" panose="020F0502020204030204" pitchFamily="34" charset="0"/>
              </a:rPr>
              <a:t>14</a:t>
            </a:r>
            <a:endParaRPr lang="tr-TR" sz="2600" b="1" dirty="0">
              <a:latin typeface="Calibri" panose="020F0502020204030204" pitchFamily="34" charset="0"/>
            </a:endParaRPr>
          </a:p>
        </p:txBody>
      </p:sp>
    </p:spTree>
    <p:extLst>
      <p:ext uri="{BB962C8B-B14F-4D97-AF65-F5344CB8AC3E}">
        <p14:creationId xmlns:p14="http://schemas.microsoft.com/office/powerpoint/2010/main" val="26099022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ADFD24-E121-4A3D-A37E-8110BBE3C08D}"/>
              </a:ext>
            </a:extLst>
          </p:cNvPr>
          <p:cNvSpPr>
            <a:spLocks noGrp="1"/>
          </p:cNvSpPr>
          <p:nvPr>
            <p:ph idx="1"/>
          </p:nvPr>
        </p:nvSpPr>
        <p:spPr/>
        <p:txBody>
          <a:bodyPr/>
          <a:lstStyle/>
          <a:p>
            <a:pPr marL="0" indent="0">
              <a:buNone/>
            </a:pPr>
            <a:r>
              <a:rPr lang="tr-TR" sz="3600" b="0" i="0" dirty="0">
                <a:solidFill>
                  <a:srgbClr val="333333"/>
                </a:solidFill>
                <a:effectLst/>
                <a:latin typeface="Helvetica Neue"/>
              </a:rPr>
              <a:t>İlgi alanına giren konuların nasıl araştırılacağı, araştırma alanının sınır ve kapsamı, zaman ve mekan gibi sınırlılıkları belirleyebilir.</a:t>
            </a:r>
          </a:p>
          <a:p>
            <a:endParaRPr lang="tr-TR" dirty="0"/>
          </a:p>
        </p:txBody>
      </p:sp>
      <p:sp>
        <p:nvSpPr>
          <p:cNvPr id="4" name="Başlık 2">
            <a:extLst>
              <a:ext uri="{FF2B5EF4-FFF2-40B4-BE49-F238E27FC236}">
                <a16:creationId xmlns:a16="http://schemas.microsoft.com/office/drawing/2014/main" id="{20F72757-B830-447E-825C-619A876C1132}"/>
              </a:ext>
            </a:extLst>
          </p:cNvPr>
          <p:cNvSpPr>
            <a:spLocks noGrp="1"/>
          </p:cNvSpPr>
          <p:nvPr>
            <p:ph type="title"/>
          </p:nvPr>
        </p:nvSpPr>
        <p:spPr>
          <a:xfrm>
            <a:off x="188913" y="1123950"/>
            <a:ext cx="2211387" cy="4600575"/>
          </a:xfrm>
        </p:spPr>
        <p:txBody>
          <a:bodyPr>
            <a:normAutofit fontScale="90000"/>
          </a:bodyPr>
          <a:lstStyle/>
          <a:p>
            <a:pPr algn="ctr"/>
            <a:br>
              <a:rPr lang="tr-TR" sz="2600" b="1" dirty="0">
                <a:latin typeface="Calibri" panose="020F0502020204030204" pitchFamily="34" charset="0"/>
              </a:rPr>
            </a:br>
            <a:r>
              <a:rPr lang="tr-TR" sz="2600" b="1" dirty="0">
                <a:latin typeface="Calibri" panose="020F0502020204030204" pitchFamily="34" charset="0"/>
              </a:rPr>
              <a:t>PROGRAM ÇIKTILARI</a:t>
            </a:r>
            <a:br>
              <a:rPr lang="tr-TR" sz="2600" b="1" dirty="0">
                <a:latin typeface="Calibri" panose="020F0502020204030204" pitchFamily="34" charset="0"/>
              </a:rPr>
            </a:br>
            <a:br>
              <a:rPr lang="tr-TR" sz="2600" b="1" dirty="0">
                <a:latin typeface="Calibri" panose="020F0502020204030204" pitchFamily="34" charset="0"/>
              </a:rPr>
            </a:br>
            <a:br>
              <a:rPr lang="tr-TR" sz="2600" b="1" dirty="0">
                <a:latin typeface="Calibri" panose="020F0502020204030204" pitchFamily="34" charset="0"/>
              </a:rPr>
            </a:br>
            <a:r>
              <a:rPr lang="tr-TR" sz="16600" b="1" dirty="0">
                <a:latin typeface="Calibri" panose="020F0502020204030204" pitchFamily="34" charset="0"/>
              </a:rPr>
              <a:t>15</a:t>
            </a:r>
            <a:endParaRPr lang="tr-TR" sz="2600" b="1" dirty="0">
              <a:latin typeface="Calibri" panose="020F0502020204030204" pitchFamily="34" charset="0"/>
            </a:endParaRPr>
          </a:p>
        </p:txBody>
      </p:sp>
    </p:spTree>
    <p:extLst>
      <p:ext uri="{BB962C8B-B14F-4D97-AF65-F5344CB8AC3E}">
        <p14:creationId xmlns:p14="http://schemas.microsoft.com/office/powerpoint/2010/main" val="19917520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5CA636F-1EB0-4728-BBBC-CC49773A893B}"/>
              </a:ext>
            </a:extLst>
          </p:cNvPr>
          <p:cNvSpPr>
            <a:spLocks noGrp="1"/>
          </p:cNvSpPr>
          <p:nvPr>
            <p:ph idx="1"/>
          </p:nvPr>
        </p:nvSpPr>
        <p:spPr/>
        <p:txBody>
          <a:bodyPr/>
          <a:lstStyle/>
          <a:p>
            <a:pPr marL="0" indent="0">
              <a:buNone/>
            </a:pPr>
            <a:r>
              <a:rPr lang="tr-TR" sz="4000" b="0" i="0" dirty="0">
                <a:solidFill>
                  <a:srgbClr val="333333"/>
                </a:solidFill>
                <a:effectLst/>
                <a:latin typeface="Helvetica Neue"/>
              </a:rPr>
              <a:t>Alanı ile ilgili toplumu aydınlatacak etkinliklerde görev alabilir.</a:t>
            </a:r>
          </a:p>
          <a:p>
            <a:endParaRPr lang="tr-TR" dirty="0"/>
          </a:p>
        </p:txBody>
      </p:sp>
      <p:sp>
        <p:nvSpPr>
          <p:cNvPr id="4" name="Başlık 2">
            <a:extLst>
              <a:ext uri="{FF2B5EF4-FFF2-40B4-BE49-F238E27FC236}">
                <a16:creationId xmlns:a16="http://schemas.microsoft.com/office/drawing/2014/main" id="{B4D93859-9896-42EF-B866-77CB610C5083}"/>
              </a:ext>
            </a:extLst>
          </p:cNvPr>
          <p:cNvSpPr>
            <a:spLocks noGrp="1"/>
          </p:cNvSpPr>
          <p:nvPr>
            <p:ph type="title"/>
          </p:nvPr>
        </p:nvSpPr>
        <p:spPr>
          <a:xfrm>
            <a:off x="188913" y="1123950"/>
            <a:ext cx="2211387" cy="4600575"/>
          </a:xfrm>
        </p:spPr>
        <p:txBody>
          <a:bodyPr>
            <a:normAutofit fontScale="90000"/>
          </a:bodyPr>
          <a:lstStyle/>
          <a:p>
            <a:pPr algn="ctr"/>
            <a:br>
              <a:rPr lang="tr-TR" sz="2600" b="1" dirty="0">
                <a:latin typeface="Calibri" panose="020F0502020204030204" pitchFamily="34" charset="0"/>
              </a:rPr>
            </a:br>
            <a:r>
              <a:rPr lang="tr-TR" sz="2600" b="1" dirty="0">
                <a:latin typeface="Calibri" panose="020F0502020204030204" pitchFamily="34" charset="0"/>
              </a:rPr>
              <a:t>PROGRAM ÇIKTILARI</a:t>
            </a:r>
            <a:br>
              <a:rPr lang="tr-TR" sz="2600" b="1" dirty="0">
                <a:latin typeface="Calibri" panose="020F0502020204030204" pitchFamily="34" charset="0"/>
              </a:rPr>
            </a:br>
            <a:br>
              <a:rPr lang="tr-TR" sz="2600" b="1" dirty="0">
                <a:latin typeface="Calibri" panose="020F0502020204030204" pitchFamily="34" charset="0"/>
              </a:rPr>
            </a:br>
            <a:br>
              <a:rPr lang="tr-TR" sz="2600" b="1" dirty="0">
                <a:latin typeface="Calibri" panose="020F0502020204030204" pitchFamily="34" charset="0"/>
              </a:rPr>
            </a:br>
            <a:r>
              <a:rPr lang="tr-TR" sz="16600" b="1" dirty="0">
                <a:latin typeface="Calibri" panose="020F0502020204030204" pitchFamily="34" charset="0"/>
              </a:rPr>
              <a:t>16</a:t>
            </a:r>
            <a:endParaRPr lang="tr-TR" sz="2600" b="1" dirty="0">
              <a:latin typeface="Calibri" panose="020F0502020204030204" pitchFamily="34" charset="0"/>
            </a:endParaRPr>
          </a:p>
        </p:txBody>
      </p:sp>
    </p:spTree>
    <p:extLst>
      <p:ext uri="{BB962C8B-B14F-4D97-AF65-F5344CB8AC3E}">
        <p14:creationId xmlns:p14="http://schemas.microsoft.com/office/powerpoint/2010/main" val="42468754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5C8F58C-2A08-4798-8015-3B20D78EC2B0}"/>
              </a:ext>
            </a:extLst>
          </p:cNvPr>
          <p:cNvSpPr>
            <a:spLocks noGrp="1"/>
          </p:cNvSpPr>
          <p:nvPr>
            <p:ph idx="1"/>
          </p:nvPr>
        </p:nvSpPr>
        <p:spPr/>
        <p:txBody>
          <a:bodyPr/>
          <a:lstStyle/>
          <a:p>
            <a:pPr marL="0" indent="0">
              <a:buNone/>
            </a:pPr>
            <a:r>
              <a:rPr lang="tr-TR" sz="3600" b="0" i="0" dirty="0">
                <a:solidFill>
                  <a:srgbClr val="333333"/>
                </a:solidFill>
                <a:effectLst/>
                <a:latin typeface="Helvetica Neue"/>
              </a:rPr>
              <a:t>Tarih araştırmaları dersleri ve konferanslar verme </a:t>
            </a:r>
            <a:r>
              <a:rPr lang="tr-TR" sz="3600" b="0" i="0" dirty="0" err="1">
                <a:solidFill>
                  <a:srgbClr val="333333"/>
                </a:solidFill>
                <a:effectLst/>
                <a:latin typeface="Helvetica Neue"/>
              </a:rPr>
              <a:t>gibİ</a:t>
            </a:r>
            <a:r>
              <a:rPr lang="tr-TR" sz="3600" b="0" i="0" dirty="0">
                <a:solidFill>
                  <a:srgbClr val="333333"/>
                </a:solidFill>
                <a:effectLst/>
                <a:latin typeface="Helvetica Neue"/>
              </a:rPr>
              <a:t> konularda yetkinlik kazanır.</a:t>
            </a:r>
          </a:p>
          <a:p>
            <a:endParaRPr lang="tr-TR" dirty="0"/>
          </a:p>
        </p:txBody>
      </p:sp>
      <p:sp>
        <p:nvSpPr>
          <p:cNvPr id="4" name="Başlık 2">
            <a:extLst>
              <a:ext uri="{FF2B5EF4-FFF2-40B4-BE49-F238E27FC236}">
                <a16:creationId xmlns:a16="http://schemas.microsoft.com/office/drawing/2014/main" id="{AE8DF3BC-A732-413E-876C-749EAE191472}"/>
              </a:ext>
            </a:extLst>
          </p:cNvPr>
          <p:cNvSpPr>
            <a:spLocks noGrp="1"/>
          </p:cNvSpPr>
          <p:nvPr>
            <p:ph type="title"/>
          </p:nvPr>
        </p:nvSpPr>
        <p:spPr>
          <a:xfrm>
            <a:off x="188913" y="1123950"/>
            <a:ext cx="2211387" cy="4600575"/>
          </a:xfrm>
        </p:spPr>
        <p:txBody>
          <a:bodyPr>
            <a:normAutofit fontScale="90000"/>
          </a:bodyPr>
          <a:lstStyle/>
          <a:p>
            <a:pPr algn="ctr"/>
            <a:br>
              <a:rPr lang="tr-TR" sz="2600" b="1" dirty="0">
                <a:latin typeface="Calibri" panose="020F0502020204030204" pitchFamily="34" charset="0"/>
              </a:rPr>
            </a:br>
            <a:r>
              <a:rPr lang="tr-TR" sz="2600" b="1" dirty="0">
                <a:latin typeface="Calibri" panose="020F0502020204030204" pitchFamily="34" charset="0"/>
              </a:rPr>
              <a:t>PROGRAM ÇIKTILARI</a:t>
            </a:r>
            <a:br>
              <a:rPr lang="tr-TR" sz="2600" b="1" dirty="0">
                <a:latin typeface="Calibri" panose="020F0502020204030204" pitchFamily="34" charset="0"/>
              </a:rPr>
            </a:br>
            <a:br>
              <a:rPr lang="tr-TR" sz="2600" b="1" dirty="0">
                <a:latin typeface="Calibri" panose="020F0502020204030204" pitchFamily="34" charset="0"/>
              </a:rPr>
            </a:br>
            <a:br>
              <a:rPr lang="tr-TR" sz="2600" b="1" dirty="0">
                <a:latin typeface="Calibri" panose="020F0502020204030204" pitchFamily="34" charset="0"/>
              </a:rPr>
            </a:br>
            <a:r>
              <a:rPr lang="tr-TR" sz="16600" b="1" dirty="0">
                <a:latin typeface="Calibri" panose="020F0502020204030204" pitchFamily="34" charset="0"/>
              </a:rPr>
              <a:t>17</a:t>
            </a:r>
            <a:endParaRPr lang="tr-TR" sz="2600" b="1" dirty="0">
              <a:latin typeface="Calibri" panose="020F0502020204030204" pitchFamily="34" charset="0"/>
            </a:endParaRPr>
          </a:p>
        </p:txBody>
      </p:sp>
    </p:spTree>
    <p:extLst>
      <p:ext uri="{BB962C8B-B14F-4D97-AF65-F5344CB8AC3E}">
        <p14:creationId xmlns:p14="http://schemas.microsoft.com/office/powerpoint/2010/main" val="702032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2000"/>
            <a:ext cx="3156366"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Başlık 2"/>
          <p:cNvSpPr>
            <a:spLocks noGrp="1"/>
          </p:cNvSpPr>
          <p:nvPr>
            <p:ph type="title"/>
          </p:nvPr>
        </p:nvSpPr>
        <p:spPr>
          <a:xfrm>
            <a:off x="370695" y="1683144"/>
            <a:ext cx="2081191" cy="3491712"/>
          </a:xfrm>
        </p:spPr>
        <p:txBody>
          <a:bodyPr>
            <a:normAutofit/>
          </a:bodyPr>
          <a:lstStyle/>
          <a:p>
            <a:br>
              <a:rPr lang="tr-TR" sz="2600" b="1" dirty="0">
                <a:latin typeface="Calibri" panose="020F0502020204030204" pitchFamily="34" charset="0"/>
              </a:rPr>
            </a:br>
            <a:r>
              <a:rPr lang="tr-TR" sz="2600" b="1" dirty="0">
                <a:latin typeface="Calibri" panose="020F0502020204030204" pitchFamily="34" charset="0"/>
              </a:rPr>
              <a:t>BÖLÜMÜMÜZ PROGRAM ÇIKTILARI</a:t>
            </a:r>
          </a:p>
        </p:txBody>
      </p:sp>
      <p:sp>
        <p:nvSpPr>
          <p:cNvPr id="2" name="İçerik Yer Tutucusu 1"/>
          <p:cNvSpPr>
            <a:spLocks noGrp="1"/>
          </p:cNvSpPr>
          <p:nvPr>
            <p:ph idx="1"/>
          </p:nvPr>
        </p:nvSpPr>
        <p:spPr>
          <a:xfrm>
            <a:off x="3271204" y="1683143"/>
            <a:ext cx="4970533" cy="3491713"/>
          </a:xfrm>
        </p:spPr>
        <p:txBody>
          <a:bodyPr>
            <a:normAutofit/>
          </a:bodyPr>
          <a:lstStyle/>
          <a:p>
            <a:pPr marL="0" indent="0">
              <a:buNone/>
            </a:pPr>
            <a:r>
              <a:rPr lang="tr-TR" b="1">
                <a:latin typeface="Calibri" panose="020F0502020204030204" pitchFamily="34" charset="0"/>
              </a:rPr>
              <a:t>Program Çıktıları, Bölümümüzden mezun oluncaya kadar size kazandırmayı taahhüt ettiğimiz bilgi, beceri, deneyim ve davranışları tanımlayan ifadelerdir. </a:t>
            </a:r>
          </a:p>
          <a:p>
            <a:pPr marL="0" indent="0">
              <a:buNone/>
            </a:pPr>
            <a:r>
              <a:rPr lang="tr-TR" b="1">
                <a:latin typeface="Calibri" panose="020F0502020204030204" pitchFamily="34" charset="0"/>
              </a:rPr>
              <a:t>Bunlar,</a:t>
            </a:r>
          </a:p>
          <a:p>
            <a:pPr marL="0" indent="0">
              <a:buNone/>
            </a:pPr>
            <a:endParaRPr lang="tr-TR" b="1">
              <a:latin typeface="Calibri" panose="020F0502020204030204" pitchFamily="34" charset="0"/>
            </a:endParaRPr>
          </a:p>
        </p:txBody>
      </p:sp>
      <p:sp>
        <p:nvSpPr>
          <p:cNvPr id="12" name="Freeform: Shape 11">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8392887" y="1056875"/>
            <a:ext cx="75111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563112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EF995F8-A2A7-4DB1-8748-ACAD28A337EE}"/>
              </a:ext>
            </a:extLst>
          </p:cNvPr>
          <p:cNvSpPr>
            <a:spLocks noGrp="1"/>
          </p:cNvSpPr>
          <p:nvPr>
            <p:ph idx="1"/>
          </p:nvPr>
        </p:nvSpPr>
        <p:spPr/>
        <p:txBody>
          <a:bodyPr/>
          <a:lstStyle/>
          <a:p>
            <a:pPr marL="0" indent="0">
              <a:buNone/>
            </a:pPr>
            <a:r>
              <a:rPr lang="tr-TR" sz="3600" b="0" i="0" dirty="0">
                <a:solidFill>
                  <a:srgbClr val="333333"/>
                </a:solidFill>
                <a:effectLst/>
                <a:latin typeface="Helvetica Neue"/>
              </a:rPr>
              <a:t>Tarihle ilgili konularda yayın yapma, dergi çıkarma, toplumsal projeler organize etme vs. becerisi kazanır.</a:t>
            </a:r>
          </a:p>
          <a:p>
            <a:endParaRPr lang="tr-TR" dirty="0"/>
          </a:p>
        </p:txBody>
      </p:sp>
      <p:sp>
        <p:nvSpPr>
          <p:cNvPr id="4" name="Başlık 2">
            <a:extLst>
              <a:ext uri="{FF2B5EF4-FFF2-40B4-BE49-F238E27FC236}">
                <a16:creationId xmlns:a16="http://schemas.microsoft.com/office/drawing/2014/main" id="{7757E75F-B619-4E82-ABCA-8007AB864589}"/>
              </a:ext>
            </a:extLst>
          </p:cNvPr>
          <p:cNvSpPr>
            <a:spLocks noGrp="1"/>
          </p:cNvSpPr>
          <p:nvPr>
            <p:ph type="title"/>
          </p:nvPr>
        </p:nvSpPr>
        <p:spPr>
          <a:xfrm>
            <a:off x="188913" y="1123950"/>
            <a:ext cx="2211387" cy="4600575"/>
          </a:xfrm>
        </p:spPr>
        <p:txBody>
          <a:bodyPr>
            <a:normAutofit fontScale="90000"/>
          </a:bodyPr>
          <a:lstStyle/>
          <a:p>
            <a:pPr algn="ctr"/>
            <a:br>
              <a:rPr lang="tr-TR" sz="2600" b="1" dirty="0">
                <a:latin typeface="Calibri" panose="020F0502020204030204" pitchFamily="34" charset="0"/>
              </a:rPr>
            </a:br>
            <a:r>
              <a:rPr lang="tr-TR" sz="2600" b="1" dirty="0">
                <a:latin typeface="Calibri" panose="020F0502020204030204" pitchFamily="34" charset="0"/>
              </a:rPr>
              <a:t>PROGRAM ÇIKTILARI</a:t>
            </a:r>
            <a:br>
              <a:rPr lang="tr-TR" sz="2600" b="1" dirty="0">
                <a:latin typeface="Calibri" panose="020F0502020204030204" pitchFamily="34" charset="0"/>
              </a:rPr>
            </a:br>
            <a:br>
              <a:rPr lang="tr-TR" sz="2600" b="1" dirty="0">
                <a:latin typeface="Calibri" panose="020F0502020204030204" pitchFamily="34" charset="0"/>
              </a:rPr>
            </a:br>
            <a:br>
              <a:rPr lang="tr-TR" sz="2600" b="1" dirty="0">
                <a:latin typeface="Calibri" panose="020F0502020204030204" pitchFamily="34" charset="0"/>
              </a:rPr>
            </a:br>
            <a:r>
              <a:rPr lang="tr-TR" sz="16600" b="1" dirty="0">
                <a:latin typeface="Calibri" panose="020F0502020204030204" pitchFamily="34" charset="0"/>
              </a:rPr>
              <a:t>18</a:t>
            </a:r>
            <a:endParaRPr lang="tr-TR" sz="2600" b="1" dirty="0">
              <a:latin typeface="Calibri" panose="020F0502020204030204" pitchFamily="34" charset="0"/>
            </a:endParaRPr>
          </a:p>
        </p:txBody>
      </p:sp>
    </p:spTree>
    <p:extLst>
      <p:ext uri="{BB962C8B-B14F-4D97-AF65-F5344CB8AC3E}">
        <p14:creationId xmlns:p14="http://schemas.microsoft.com/office/powerpoint/2010/main" val="397685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BBF7D9B-DB4C-445F-97D4-3D0E00290122}"/>
              </a:ext>
            </a:extLst>
          </p:cNvPr>
          <p:cNvSpPr>
            <a:spLocks noGrp="1"/>
          </p:cNvSpPr>
          <p:nvPr>
            <p:ph idx="1"/>
          </p:nvPr>
        </p:nvSpPr>
        <p:spPr/>
        <p:txBody>
          <a:bodyPr/>
          <a:lstStyle/>
          <a:p>
            <a:pPr marL="0" indent="0">
              <a:buNone/>
            </a:pPr>
            <a:r>
              <a:rPr lang="tr-TR" sz="3600" b="0" i="0" dirty="0">
                <a:solidFill>
                  <a:srgbClr val="333333"/>
                </a:solidFill>
                <a:effectLst/>
                <a:latin typeface="Helvetica Neue"/>
              </a:rPr>
              <a:t>Tarih bilgisi ile diğer alanlarda mukayeseler yapma, danışmanlık yapma ve topluma katkı sağlama yetisi kazanır.</a:t>
            </a:r>
          </a:p>
          <a:p>
            <a:endParaRPr lang="tr-TR" dirty="0"/>
          </a:p>
        </p:txBody>
      </p:sp>
      <p:sp>
        <p:nvSpPr>
          <p:cNvPr id="4" name="Başlık 2">
            <a:extLst>
              <a:ext uri="{FF2B5EF4-FFF2-40B4-BE49-F238E27FC236}">
                <a16:creationId xmlns:a16="http://schemas.microsoft.com/office/drawing/2014/main" id="{3819A036-A985-451D-9C76-CDCBDEC31252}"/>
              </a:ext>
            </a:extLst>
          </p:cNvPr>
          <p:cNvSpPr>
            <a:spLocks noGrp="1"/>
          </p:cNvSpPr>
          <p:nvPr>
            <p:ph type="title"/>
          </p:nvPr>
        </p:nvSpPr>
        <p:spPr>
          <a:xfrm>
            <a:off x="188913" y="1123950"/>
            <a:ext cx="2211387" cy="4600575"/>
          </a:xfrm>
        </p:spPr>
        <p:txBody>
          <a:bodyPr>
            <a:normAutofit fontScale="90000"/>
          </a:bodyPr>
          <a:lstStyle/>
          <a:p>
            <a:pPr algn="ctr"/>
            <a:br>
              <a:rPr lang="tr-TR" sz="2600" b="1" dirty="0">
                <a:latin typeface="Calibri" panose="020F0502020204030204" pitchFamily="34" charset="0"/>
              </a:rPr>
            </a:br>
            <a:r>
              <a:rPr lang="tr-TR" sz="2600" b="1" dirty="0">
                <a:latin typeface="Calibri" panose="020F0502020204030204" pitchFamily="34" charset="0"/>
              </a:rPr>
              <a:t>PROGRAM ÇIKTILARI</a:t>
            </a:r>
            <a:br>
              <a:rPr lang="tr-TR" sz="2600" b="1" dirty="0">
                <a:latin typeface="Calibri" panose="020F0502020204030204" pitchFamily="34" charset="0"/>
              </a:rPr>
            </a:br>
            <a:br>
              <a:rPr lang="tr-TR" sz="2600" b="1" dirty="0">
                <a:latin typeface="Calibri" panose="020F0502020204030204" pitchFamily="34" charset="0"/>
              </a:rPr>
            </a:br>
            <a:br>
              <a:rPr lang="tr-TR" sz="2600" b="1" dirty="0">
                <a:latin typeface="Calibri" panose="020F0502020204030204" pitchFamily="34" charset="0"/>
              </a:rPr>
            </a:br>
            <a:r>
              <a:rPr lang="tr-TR" sz="16600" b="1" dirty="0">
                <a:latin typeface="Calibri" panose="020F0502020204030204" pitchFamily="34" charset="0"/>
              </a:rPr>
              <a:t>19</a:t>
            </a:r>
            <a:endParaRPr lang="tr-TR" sz="2600" b="1" dirty="0">
              <a:latin typeface="Calibri" panose="020F0502020204030204" pitchFamily="34" charset="0"/>
            </a:endParaRPr>
          </a:p>
        </p:txBody>
      </p:sp>
    </p:spTree>
    <p:extLst>
      <p:ext uri="{BB962C8B-B14F-4D97-AF65-F5344CB8AC3E}">
        <p14:creationId xmlns:p14="http://schemas.microsoft.com/office/powerpoint/2010/main" val="13763378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2000"/>
            <a:ext cx="3156366"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Başlık 2"/>
          <p:cNvSpPr>
            <a:spLocks noGrp="1"/>
          </p:cNvSpPr>
          <p:nvPr>
            <p:ph type="title"/>
          </p:nvPr>
        </p:nvSpPr>
        <p:spPr>
          <a:xfrm>
            <a:off x="370695" y="1683144"/>
            <a:ext cx="2081191" cy="3491712"/>
          </a:xfrm>
        </p:spPr>
        <p:txBody>
          <a:bodyPr>
            <a:normAutofit/>
          </a:bodyPr>
          <a:lstStyle/>
          <a:p>
            <a:br>
              <a:rPr lang="tr-TR" sz="2100" b="1">
                <a:latin typeface="Calibri" panose="020F0502020204030204" pitchFamily="34" charset="0"/>
              </a:rPr>
            </a:br>
            <a:r>
              <a:rPr lang="tr-TR" sz="2100" b="1">
                <a:latin typeface="Calibri" panose="020F0502020204030204" pitchFamily="34" charset="0"/>
              </a:rPr>
              <a:t>BÖLÜMÜMÜZ AKREDİTASYONU</a:t>
            </a:r>
            <a:endParaRPr lang="tr-TR" sz="2100"/>
          </a:p>
        </p:txBody>
      </p:sp>
      <p:sp>
        <p:nvSpPr>
          <p:cNvPr id="2" name="İçerik Yer Tutucusu 1"/>
          <p:cNvSpPr>
            <a:spLocks noGrp="1"/>
          </p:cNvSpPr>
          <p:nvPr>
            <p:ph idx="1"/>
          </p:nvPr>
        </p:nvSpPr>
        <p:spPr>
          <a:xfrm>
            <a:off x="3271204" y="1683143"/>
            <a:ext cx="4970533" cy="3491713"/>
          </a:xfrm>
        </p:spPr>
        <p:txBody>
          <a:bodyPr>
            <a:normAutofit/>
          </a:bodyPr>
          <a:lstStyle/>
          <a:p>
            <a:pPr marL="0" indent="0">
              <a:buNone/>
            </a:pPr>
            <a:r>
              <a:rPr lang="tr-TR" sz="2800" b="1" dirty="0">
                <a:latin typeface="Calibri" panose="020F0502020204030204" pitchFamily="34" charset="0"/>
              </a:rPr>
              <a:t>Tarih Bölümü olarak 2020 yılı itibariyle en üst dereceden (5 yıllık) akreditasyon belgesi almak için hazırlıklarımızı tamamlamış, başvurumuzu yapmış bulunmaktayız.</a:t>
            </a:r>
          </a:p>
          <a:p>
            <a:pPr marL="0" indent="0">
              <a:buNone/>
            </a:pPr>
            <a:endParaRPr lang="tr-TR" dirty="0"/>
          </a:p>
        </p:txBody>
      </p:sp>
      <p:sp>
        <p:nvSpPr>
          <p:cNvPr id="12" name="Freeform: Shape 11">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8392887" y="1056875"/>
            <a:ext cx="75111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249416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2000"/>
            <a:ext cx="3156366"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Başlık 2"/>
          <p:cNvSpPr>
            <a:spLocks noGrp="1"/>
          </p:cNvSpPr>
          <p:nvPr>
            <p:ph type="title"/>
          </p:nvPr>
        </p:nvSpPr>
        <p:spPr>
          <a:xfrm>
            <a:off x="370695" y="1683144"/>
            <a:ext cx="2081191" cy="3491712"/>
          </a:xfrm>
        </p:spPr>
        <p:txBody>
          <a:bodyPr>
            <a:normAutofit/>
          </a:bodyPr>
          <a:lstStyle/>
          <a:p>
            <a:r>
              <a:rPr lang="tr-TR" b="1"/>
              <a:t>AKREDİTE NE DEMEK?</a:t>
            </a:r>
          </a:p>
        </p:txBody>
      </p:sp>
      <p:sp>
        <p:nvSpPr>
          <p:cNvPr id="2" name="İçerik Yer Tutucusu 1"/>
          <p:cNvSpPr>
            <a:spLocks noGrp="1"/>
          </p:cNvSpPr>
          <p:nvPr>
            <p:ph idx="1"/>
          </p:nvPr>
        </p:nvSpPr>
        <p:spPr>
          <a:xfrm>
            <a:off x="3271204" y="1683143"/>
            <a:ext cx="4970533" cy="3491713"/>
          </a:xfrm>
        </p:spPr>
        <p:txBody>
          <a:bodyPr>
            <a:normAutofit lnSpcReduction="10000"/>
          </a:bodyPr>
          <a:lstStyle/>
          <a:p>
            <a:pPr marL="0" indent="0">
              <a:buNone/>
            </a:pPr>
            <a:r>
              <a:rPr lang="tr-TR" sz="2800" b="1" dirty="0">
                <a:latin typeface="Calibri" panose="020F0502020204030204" pitchFamily="34" charset="0"/>
              </a:rPr>
              <a:t>Akredite olmak; kabul edilmek, yetkilendirilmek ve resmi olarak tanınmak anlamlarına gelmektedir. Akreditasyon belgesi ise bir eğitim kurumunun verdiği eğitimi göstermek için bağımsız kurumlardan aldığı kalite belgesidir. </a:t>
            </a:r>
          </a:p>
          <a:p>
            <a:pPr marL="0" indent="0">
              <a:buNone/>
            </a:pPr>
            <a:endParaRPr lang="tr-TR" dirty="0"/>
          </a:p>
        </p:txBody>
      </p:sp>
      <p:sp>
        <p:nvSpPr>
          <p:cNvPr id="12" name="Freeform: Shape 11">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8392887" y="1056875"/>
            <a:ext cx="75111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863400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2000"/>
            <a:ext cx="3156366"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Başlık 2"/>
          <p:cNvSpPr>
            <a:spLocks noGrp="1"/>
          </p:cNvSpPr>
          <p:nvPr>
            <p:ph type="title"/>
          </p:nvPr>
        </p:nvSpPr>
        <p:spPr>
          <a:xfrm>
            <a:off x="370695" y="1683144"/>
            <a:ext cx="2081191" cy="3491712"/>
          </a:xfrm>
        </p:spPr>
        <p:txBody>
          <a:bodyPr>
            <a:normAutofit/>
          </a:bodyPr>
          <a:lstStyle/>
          <a:p>
            <a:r>
              <a:rPr lang="tr-TR" sz="4800" b="1" dirty="0"/>
              <a:t>FEDEK</a:t>
            </a:r>
          </a:p>
        </p:txBody>
      </p:sp>
      <p:sp>
        <p:nvSpPr>
          <p:cNvPr id="2" name="İçerik Yer Tutucusu 1"/>
          <p:cNvSpPr>
            <a:spLocks noGrp="1"/>
          </p:cNvSpPr>
          <p:nvPr>
            <p:ph idx="1"/>
          </p:nvPr>
        </p:nvSpPr>
        <p:spPr>
          <a:xfrm>
            <a:off x="3271204" y="1683143"/>
            <a:ext cx="4970533" cy="3491713"/>
          </a:xfrm>
        </p:spPr>
        <p:txBody>
          <a:bodyPr>
            <a:normAutofit/>
          </a:bodyPr>
          <a:lstStyle/>
          <a:p>
            <a:pPr marL="0" indent="0">
              <a:buNone/>
            </a:pPr>
            <a:r>
              <a:rPr lang="tr-TR" sz="2800" b="1" dirty="0">
                <a:latin typeface="Calibri" panose="020F0502020204030204" pitchFamily="34" charset="0"/>
              </a:rPr>
              <a:t>Bölümümüz akreditasyonu, </a:t>
            </a:r>
          </a:p>
          <a:p>
            <a:pPr marL="0" indent="0">
              <a:buNone/>
            </a:pPr>
            <a:r>
              <a:rPr lang="tr-TR" sz="2800" b="1" dirty="0">
                <a:latin typeface="Calibri" panose="020F0502020204030204" pitchFamily="34" charset="0"/>
              </a:rPr>
              <a:t>FEDEK (Fen, Edebiyat, Fen-Edebiyat, Dil ve Tarih-Coğrafya Fakülteleri Öğretim Programları Değerlendirme ve Akreditasyon Derneği) tarafından gerçekleştirilecektir.</a:t>
            </a:r>
          </a:p>
          <a:p>
            <a:pPr marL="0" indent="0">
              <a:buNone/>
            </a:pPr>
            <a:endParaRPr lang="tr-TR" dirty="0"/>
          </a:p>
        </p:txBody>
      </p:sp>
      <p:sp>
        <p:nvSpPr>
          <p:cNvPr id="12" name="Freeform: Shape 11">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8392887" y="1056875"/>
            <a:ext cx="75111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900066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2000"/>
            <a:ext cx="3156366"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İçerik Yer Tutucusu 1"/>
          <p:cNvSpPr>
            <a:spLocks noGrp="1"/>
          </p:cNvSpPr>
          <p:nvPr>
            <p:ph idx="1"/>
          </p:nvPr>
        </p:nvSpPr>
        <p:spPr>
          <a:xfrm>
            <a:off x="3271204" y="1683143"/>
            <a:ext cx="4970533" cy="3491713"/>
          </a:xfrm>
        </p:spPr>
        <p:txBody>
          <a:bodyPr>
            <a:normAutofit fontScale="92500" lnSpcReduction="10000"/>
          </a:bodyPr>
          <a:lstStyle/>
          <a:p>
            <a:pPr marL="0" indent="0">
              <a:buNone/>
            </a:pPr>
            <a:r>
              <a:rPr lang="tr-TR" sz="2800" b="1" dirty="0">
                <a:latin typeface="Calibri" panose="020F0502020204030204" pitchFamily="34" charset="0"/>
              </a:rPr>
              <a:t>FEDEK, akreditasyon konusunda Yükseköğretim Kurulu (YÖK) tarafından ulusal bir kalite güvence kuruluşu olarak tanınmaktadır. </a:t>
            </a:r>
          </a:p>
          <a:p>
            <a:pPr marL="0" indent="0">
              <a:buNone/>
            </a:pPr>
            <a:r>
              <a:rPr lang="tr-TR" sz="2800" b="1" dirty="0">
                <a:latin typeface="Calibri" panose="020F0502020204030204" pitchFamily="34" charset="0"/>
              </a:rPr>
              <a:t>FEDEK, Mart 2018 tarihinden itibaren </a:t>
            </a:r>
            <a:r>
              <a:rPr lang="tr-TR" sz="2800" b="1" dirty="0" err="1">
                <a:latin typeface="Calibri" panose="020F0502020204030204" pitchFamily="34" charset="0"/>
              </a:rPr>
              <a:t>Avrupanın</a:t>
            </a:r>
            <a:r>
              <a:rPr lang="tr-TR" sz="2800" b="1" dirty="0">
                <a:latin typeface="Calibri" panose="020F0502020204030204" pitchFamily="34" charset="0"/>
              </a:rPr>
              <a:t> Yüksek Öğretimde saygın Kalite Güvence Kuruluşu </a:t>
            </a:r>
            <a:r>
              <a:rPr lang="tr-TR" sz="2800" b="1" dirty="0" err="1">
                <a:latin typeface="Calibri" panose="020F0502020204030204" pitchFamily="34" charset="0"/>
              </a:rPr>
              <a:t>CEENQA'da</a:t>
            </a:r>
            <a:r>
              <a:rPr lang="tr-TR" sz="2800" b="1" dirty="0">
                <a:latin typeface="Calibri" panose="020F0502020204030204" pitchFamily="34" charset="0"/>
              </a:rPr>
              <a:t> tam üye olarak yer almaktadır.</a:t>
            </a:r>
            <a:endParaRPr lang="tr-TR" sz="2800" dirty="0">
              <a:latin typeface="Calibri" panose="020F0502020204030204" pitchFamily="34" charset="0"/>
            </a:endParaRPr>
          </a:p>
        </p:txBody>
      </p:sp>
      <p:sp>
        <p:nvSpPr>
          <p:cNvPr id="12" name="Freeform: Shape 11">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8392887" y="1056875"/>
            <a:ext cx="75111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Başlık 2">
            <a:extLst>
              <a:ext uri="{FF2B5EF4-FFF2-40B4-BE49-F238E27FC236}">
                <a16:creationId xmlns:a16="http://schemas.microsoft.com/office/drawing/2014/main" id="{8971DE03-A66E-4739-A083-DC5E54C85DDB}"/>
              </a:ext>
            </a:extLst>
          </p:cNvPr>
          <p:cNvSpPr>
            <a:spLocks noGrp="1"/>
          </p:cNvSpPr>
          <p:nvPr>
            <p:ph type="title"/>
          </p:nvPr>
        </p:nvSpPr>
        <p:spPr>
          <a:xfrm>
            <a:off x="371475" y="1682750"/>
            <a:ext cx="2079625" cy="3492500"/>
          </a:xfrm>
        </p:spPr>
        <p:txBody>
          <a:bodyPr>
            <a:normAutofit/>
          </a:bodyPr>
          <a:lstStyle/>
          <a:p>
            <a:r>
              <a:rPr lang="tr-TR" sz="4800" b="1" dirty="0"/>
              <a:t>FEDEK</a:t>
            </a:r>
          </a:p>
        </p:txBody>
      </p:sp>
    </p:spTree>
    <p:extLst>
      <p:ext uri="{BB962C8B-B14F-4D97-AF65-F5344CB8AC3E}">
        <p14:creationId xmlns:p14="http://schemas.microsoft.com/office/powerpoint/2010/main" val="9926050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17AD4738-6130-415F-BA58-176DA30005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567643AF-5083-45CE-BA04-BFB1A37D1D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3484787"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Başlık 2"/>
          <p:cNvSpPr>
            <a:spLocks noGrp="1"/>
          </p:cNvSpPr>
          <p:nvPr>
            <p:ph type="title"/>
          </p:nvPr>
        </p:nvSpPr>
        <p:spPr>
          <a:xfrm>
            <a:off x="196848" y="1123837"/>
            <a:ext cx="3153455" cy="4177371"/>
          </a:xfrm>
        </p:spPr>
        <p:txBody>
          <a:bodyPr vert="horz" lIns="91440" tIns="45720" rIns="91440" bIns="45720" rtlCol="0" anchor="b">
            <a:normAutofit/>
          </a:bodyPr>
          <a:lstStyle/>
          <a:p>
            <a:pPr algn="r"/>
            <a:r>
              <a:rPr lang="en-US" sz="3500" b="1" spc="-100" dirty="0"/>
              <a:t>BÖLÜM DANIŞMANINIZ</a:t>
            </a:r>
            <a:br>
              <a:rPr lang="tr-TR" sz="3500" b="1" spc="-100" dirty="0"/>
            </a:br>
            <a:br>
              <a:rPr lang="tr-TR" sz="3500" b="1" spc="-100" dirty="0"/>
            </a:br>
            <a:r>
              <a:rPr lang="tr-TR" sz="3500" b="1" spc="-100" dirty="0"/>
              <a:t> ve </a:t>
            </a:r>
            <a:br>
              <a:rPr lang="tr-TR" sz="3500" b="1" spc="-100" dirty="0"/>
            </a:br>
            <a:r>
              <a:rPr lang="tr-TR" sz="3500" b="1" spc="-100" dirty="0"/>
              <a:t> </a:t>
            </a:r>
            <a:br>
              <a:rPr lang="tr-TR" sz="3500" b="1" spc="-100" dirty="0"/>
            </a:br>
            <a:r>
              <a:rPr lang="tr-TR" sz="3500" b="1" spc="-100" dirty="0"/>
              <a:t>YARDIMCI DANIŞMAN</a:t>
            </a:r>
            <a:endParaRPr lang="en-US" sz="3500" b="1" spc="-100" dirty="0"/>
          </a:p>
        </p:txBody>
      </p:sp>
      <p:sp>
        <p:nvSpPr>
          <p:cNvPr id="2" name="İçerik Yer Tutucusu 1"/>
          <p:cNvSpPr>
            <a:spLocks noGrp="1"/>
          </p:cNvSpPr>
          <p:nvPr>
            <p:ph idx="1"/>
          </p:nvPr>
        </p:nvSpPr>
        <p:spPr>
          <a:xfrm>
            <a:off x="3681635" y="1916832"/>
            <a:ext cx="4646013" cy="3745324"/>
          </a:xfrm>
        </p:spPr>
        <p:txBody>
          <a:bodyPr vert="horz" lIns="91440" tIns="45720" rIns="91440" bIns="45720" rtlCol="0" anchor="t">
            <a:normAutofit/>
          </a:bodyPr>
          <a:lstStyle/>
          <a:p>
            <a:pPr marL="0" indent="0">
              <a:buNone/>
            </a:pPr>
            <a:r>
              <a:rPr lang="en-US" sz="4400" b="1" dirty="0"/>
              <a:t>Dr. </a:t>
            </a:r>
            <a:r>
              <a:rPr lang="en-US" sz="4400" b="1" dirty="0" err="1"/>
              <a:t>Öğr</a:t>
            </a:r>
            <a:r>
              <a:rPr lang="en-US" sz="4400" b="1" dirty="0"/>
              <a:t>. </a:t>
            </a:r>
            <a:r>
              <a:rPr lang="en-US" sz="4400" b="1" dirty="0" err="1"/>
              <a:t>Üyesi</a:t>
            </a:r>
            <a:r>
              <a:rPr lang="en-US" sz="4400" b="1" dirty="0"/>
              <a:t> </a:t>
            </a:r>
            <a:r>
              <a:rPr lang="tr-TR" sz="4400" b="1" dirty="0"/>
              <a:t> Tuğba KARA </a:t>
            </a:r>
          </a:p>
          <a:p>
            <a:pPr marL="0" indent="0">
              <a:buNone/>
            </a:pPr>
            <a:r>
              <a:rPr lang="tr-TR" sz="4400" b="1" dirty="0"/>
              <a:t>&amp;</a:t>
            </a:r>
          </a:p>
          <a:p>
            <a:pPr marL="0" indent="0">
              <a:buNone/>
            </a:pPr>
            <a:r>
              <a:rPr lang="tr-TR" sz="4400" b="1" dirty="0"/>
              <a:t>Arş. Gör. Dilek TAŞ</a:t>
            </a:r>
            <a:endParaRPr lang="en-US" b="1" dirty="0"/>
          </a:p>
        </p:txBody>
      </p:sp>
      <p:sp>
        <p:nvSpPr>
          <p:cNvPr id="34" name="Rectangle 33">
            <a:extLst>
              <a:ext uri="{FF2B5EF4-FFF2-40B4-BE49-F238E27FC236}">
                <a16:creationId xmlns:a16="http://schemas.microsoft.com/office/drawing/2014/main" id="{CC7E0005-C596-4A5C-BAFA-6C5CFA03A0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394450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8179482"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Başlık 2"/>
          <p:cNvSpPr>
            <a:spLocks noGrp="1"/>
          </p:cNvSpPr>
          <p:nvPr>
            <p:ph type="title"/>
          </p:nvPr>
        </p:nvSpPr>
        <p:spPr>
          <a:xfrm>
            <a:off x="1200565" y="1087374"/>
            <a:ext cx="6737617" cy="1000978"/>
          </a:xfrm>
        </p:spPr>
        <p:txBody>
          <a:bodyPr vert="horz" lIns="91440" tIns="45720" rIns="91440" bIns="45720" rtlCol="0">
            <a:normAutofit/>
          </a:bodyPr>
          <a:lstStyle/>
          <a:p>
            <a:r>
              <a:rPr lang="tr-TR" b="1" spc="-100"/>
              <a:t>AKADEMİK TAKVİM</a:t>
            </a:r>
            <a:endParaRPr lang="en-US" b="1" spc="-100"/>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0899" y="758952"/>
            <a:ext cx="889035"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 y="2526526"/>
            <a:ext cx="877276"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9264" y="2526526"/>
            <a:ext cx="8190670"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İçerik Yer Tutucusu 1"/>
          <p:cNvSpPr>
            <a:spLocks noGrp="1"/>
          </p:cNvSpPr>
          <p:nvPr>
            <p:ph idx="1"/>
          </p:nvPr>
        </p:nvSpPr>
        <p:spPr>
          <a:xfrm>
            <a:off x="1200564" y="2535446"/>
            <a:ext cx="6737617" cy="3554457"/>
          </a:xfrm>
        </p:spPr>
        <p:txBody>
          <a:bodyPr vert="horz" lIns="91440" tIns="45720" rIns="91440" bIns="45720" rtlCol="0">
            <a:normAutofit fontScale="92500"/>
          </a:bodyPr>
          <a:lstStyle/>
          <a:p>
            <a:pPr>
              <a:buFont typeface="Wingdings" panose="05000000000000000000" pitchFamily="2" charset="2"/>
              <a:buChar char="Ø"/>
            </a:pPr>
            <a:r>
              <a:rPr lang="tr-TR" sz="2400" b="1" dirty="0">
                <a:solidFill>
                  <a:schemeClr val="tx1"/>
                </a:solidFill>
              </a:rPr>
              <a:t>Akademik Takvim yükseköğretim kurumları olan üniversitelerin eğitim süreçlerini ve iş akışlarını resmi takvime göre düzenledikleri, süreci ilan eden şablondur. Öğrenci her yıl bu takvimi takip etmek ve kendi öğrencilik sorumluluklarını bu takvime göre sürdürmekle yükümlüdür. </a:t>
            </a:r>
          </a:p>
          <a:p>
            <a:pPr>
              <a:buFont typeface="Wingdings" panose="05000000000000000000" pitchFamily="2" charset="2"/>
              <a:buChar char="Ø"/>
            </a:pPr>
            <a:r>
              <a:rPr lang="tr-TR" sz="2400" b="1" dirty="0">
                <a:solidFill>
                  <a:schemeClr val="tx1"/>
                </a:solidFill>
              </a:rPr>
              <a:t>Tarih Bölümü, Bütünleme Uygulayan Birimler Lisans Akademik Takvimine tabiidir. </a:t>
            </a:r>
          </a:p>
          <a:p>
            <a:pPr>
              <a:buFont typeface="Wingdings" panose="05000000000000000000" pitchFamily="2" charset="2"/>
              <a:buChar char="Ø"/>
            </a:pPr>
            <a:r>
              <a:rPr lang="tr-TR" sz="2400" b="1" dirty="0">
                <a:solidFill>
                  <a:schemeClr val="tx1"/>
                </a:solidFill>
              </a:rPr>
              <a:t>Akademik Takvim her eğitim yılında güncellenmektedir.</a:t>
            </a:r>
            <a:endParaRPr lang="en-US" sz="2400" b="1" dirty="0">
              <a:solidFill>
                <a:schemeClr val="tx1"/>
              </a:solidFill>
            </a:endParaRPr>
          </a:p>
        </p:txBody>
      </p:sp>
    </p:spTree>
    <p:extLst>
      <p:ext uri="{BB962C8B-B14F-4D97-AF65-F5344CB8AC3E}">
        <p14:creationId xmlns:p14="http://schemas.microsoft.com/office/powerpoint/2010/main" val="28948451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8179482"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Başlık 2"/>
          <p:cNvSpPr>
            <a:spLocks noGrp="1"/>
          </p:cNvSpPr>
          <p:nvPr>
            <p:ph type="title"/>
          </p:nvPr>
        </p:nvSpPr>
        <p:spPr>
          <a:xfrm>
            <a:off x="1200565" y="1087374"/>
            <a:ext cx="6737617" cy="1000978"/>
          </a:xfrm>
        </p:spPr>
        <p:txBody>
          <a:bodyPr vert="horz" lIns="91440" tIns="45720" rIns="91440" bIns="45720" rtlCol="0">
            <a:normAutofit/>
          </a:bodyPr>
          <a:lstStyle/>
          <a:p>
            <a:r>
              <a:rPr lang="tr-TR" b="1" spc="-100"/>
              <a:t>AKADEMİK TAKVİM</a:t>
            </a:r>
            <a:endParaRPr lang="en-US" b="1" spc="-100"/>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0899" y="758952"/>
            <a:ext cx="889035"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 y="2526526"/>
            <a:ext cx="877276"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9264" y="2526526"/>
            <a:ext cx="8190670"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İçerik Yer Tutucusu 1"/>
          <p:cNvSpPr>
            <a:spLocks noGrp="1"/>
          </p:cNvSpPr>
          <p:nvPr>
            <p:ph idx="1"/>
          </p:nvPr>
        </p:nvSpPr>
        <p:spPr>
          <a:xfrm>
            <a:off x="1200564" y="2535446"/>
            <a:ext cx="6737617" cy="3554457"/>
          </a:xfrm>
        </p:spPr>
        <p:txBody>
          <a:bodyPr vert="horz" lIns="91440" tIns="45720" rIns="91440" bIns="45720" rtlCol="0">
            <a:normAutofit/>
          </a:bodyPr>
          <a:lstStyle/>
          <a:p>
            <a:pPr>
              <a:buFont typeface="Wingdings" panose="05000000000000000000" pitchFamily="2" charset="2"/>
              <a:buChar char="Ø"/>
            </a:pPr>
            <a:r>
              <a:rPr lang="tr-TR" b="1" dirty="0">
                <a:solidFill>
                  <a:schemeClr val="tx1"/>
                </a:solidFill>
              </a:rPr>
              <a:t>Tarih Bölümü, Bütünleme </a:t>
            </a:r>
            <a:r>
              <a:rPr lang="tr-TR" b="1" u="sng" dirty="0">
                <a:solidFill>
                  <a:schemeClr val="tx1"/>
                </a:solidFill>
              </a:rPr>
              <a:t>Uygulayan </a:t>
            </a:r>
            <a:r>
              <a:rPr lang="tr-TR" b="1" dirty="0">
                <a:solidFill>
                  <a:schemeClr val="tx1"/>
                </a:solidFill>
              </a:rPr>
              <a:t>Birimler Lisans Akademik Takvimine tabiidir. </a:t>
            </a:r>
          </a:p>
          <a:p>
            <a:pPr>
              <a:buFont typeface="Wingdings" panose="05000000000000000000" pitchFamily="2" charset="2"/>
              <a:buChar char="Ø"/>
            </a:pPr>
            <a:r>
              <a:rPr lang="tr-TR" b="1" dirty="0">
                <a:solidFill>
                  <a:schemeClr val="tx1"/>
                </a:solidFill>
                <a:hlinkClick r:id="rId2"/>
              </a:rPr>
              <a:t>http://oidb.omu.edu.tr/akademik-takvimler/</a:t>
            </a:r>
            <a:endParaRPr lang="tr-TR" b="1" dirty="0">
              <a:solidFill>
                <a:schemeClr val="tx1"/>
              </a:solidFill>
            </a:endParaRPr>
          </a:p>
          <a:p>
            <a:pPr>
              <a:buFont typeface="Wingdings" panose="05000000000000000000" pitchFamily="2" charset="2"/>
              <a:buChar char="Ø"/>
            </a:pPr>
            <a:r>
              <a:rPr lang="tr-TR" b="1" dirty="0">
                <a:solidFill>
                  <a:schemeClr val="tx1"/>
                </a:solidFill>
                <a:hlinkClick r:id="rId3"/>
              </a:rPr>
              <a:t>http://oidb.omu.edu.tr/wp-content/uploads/sites/17/2020/08/2020-2021-B%C3%BCt%C3%BCnleme-Uygulayan-Birimler.pdf</a:t>
            </a:r>
            <a:endParaRPr lang="tr-TR" b="1" dirty="0">
              <a:solidFill>
                <a:schemeClr val="tx1"/>
              </a:solidFill>
            </a:endParaRPr>
          </a:p>
        </p:txBody>
      </p:sp>
    </p:spTree>
    <p:extLst>
      <p:ext uri="{BB962C8B-B14F-4D97-AF65-F5344CB8AC3E}">
        <p14:creationId xmlns:p14="http://schemas.microsoft.com/office/powerpoint/2010/main" val="3402489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1" y="1123837"/>
            <a:ext cx="2627784" cy="4601183"/>
          </a:xfrm>
        </p:spPr>
        <p:txBody>
          <a:bodyPr>
            <a:normAutofit/>
          </a:bodyPr>
          <a:lstStyle/>
          <a:p>
            <a:br>
              <a:rPr lang="tr-TR" sz="3600" b="1" dirty="0">
                <a:latin typeface="Calibri" panose="020F0502020204030204" pitchFamily="34" charset="0"/>
              </a:rPr>
            </a:br>
            <a:r>
              <a:rPr lang="tr-TR" sz="7200" b="1" dirty="0">
                <a:latin typeface="Calibri" panose="020F0502020204030204" pitchFamily="34" charset="0"/>
              </a:rPr>
              <a:t>DERS KAYDI</a:t>
            </a:r>
            <a:endParaRPr lang="tr-TR" sz="3600" b="1" dirty="0">
              <a:latin typeface="Calibri" panose="020F0502020204030204" pitchFamily="34" charset="0"/>
            </a:endParaRPr>
          </a:p>
        </p:txBody>
      </p:sp>
      <p:graphicFrame>
        <p:nvGraphicFramePr>
          <p:cNvPr id="14" name="İçerik Yer Tutucusu 1">
            <a:extLst>
              <a:ext uri="{FF2B5EF4-FFF2-40B4-BE49-F238E27FC236}">
                <a16:creationId xmlns:a16="http://schemas.microsoft.com/office/drawing/2014/main" id="{7DE6D03E-53D2-46CA-B685-6A30EFE286E1}"/>
              </a:ext>
            </a:extLst>
          </p:cNvPr>
          <p:cNvGraphicFramePr>
            <a:graphicFrameLocks noGrp="1"/>
          </p:cNvGraphicFramePr>
          <p:nvPr>
            <p:ph idx="1"/>
            <p:extLst>
              <p:ext uri="{D42A27DB-BD31-4B8C-83A1-F6EECF244321}">
                <p14:modId xmlns:p14="http://schemas.microsoft.com/office/powerpoint/2010/main" val="2094379332"/>
              </p:ext>
            </p:extLst>
          </p:nvPr>
        </p:nvGraphicFramePr>
        <p:xfrm>
          <a:off x="2819922" y="885459"/>
          <a:ext cx="5796200" cy="5087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6055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lgn="l">
              <a:buNone/>
            </a:pPr>
            <a:r>
              <a:rPr lang="tr-TR" sz="2400" b="0" i="0" dirty="0">
                <a:solidFill>
                  <a:srgbClr val="333333"/>
                </a:solidFill>
                <a:effectLst/>
                <a:latin typeface="Helvetica Neue"/>
              </a:rPr>
              <a:t>Amaç: Tarihi süreçte meydana gelen olayları ve olguları çağdaş yöntemlerle tartışıp araştıran, akademik çalışmalar sonucu meydana gelen bilgi değişikliklerini ve konulara yönelik yaklaşım farklılıklarını takip edebilme ve öğrenebilme yöntemini edinen bu donanımla alanlarındaki gelişmeleri yakından takip eden ve edindiği bilgi ve yaklaşımları çevresiyle paylaşabilen bir öğrenci profili oluşmasına yönelik bir program uygulamak.</a:t>
            </a:r>
          </a:p>
        </p:txBody>
      </p:sp>
      <p:sp>
        <p:nvSpPr>
          <p:cNvPr id="4" name="Başlık 2">
            <a:extLst>
              <a:ext uri="{FF2B5EF4-FFF2-40B4-BE49-F238E27FC236}">
                <a16:creationId xmlns:a16="http://schemas.microsoft.com/office/drawing/2014/main" id="{A8816C6F-B7B1-4937-9569-687B185DFFAD}"/>
              </a:ext>
            </a:extLst>
          </p:cNvPr>
          <p:cNvSpPr>
            <a:spLocks noGrp="1"/>
          </p:cNvSpPr>
          <p:nvPr>
            <p:ph type="title"/>
          </p:nvPr>
        </p:nvSpPr>
        <p:spPr>
          <a:xfrm>
            <a:off x="188913" y="1123950"/>
            <a:ext cx="2211387" cy="4600575"/>
          </a:xfrm>
        </p:spPr>
        <p:txBody>
          <a:bodyPr>
            <a:normAutofit/>
          </a:bodyPr>
          <a:lstStyle/>
          <a:p>
            <a:pPr algn="ctr"/>
            <a:br>
              <a:rPr lang="tr-TR" sz="2600" b="1" dirty="0">
                <a:latin typeface="Calibri" panose="020F0502020204030204" pitchFamily="34" charset="0"/>
              </a:rPr>
            </a:br>
            <a:r>
              <a:rPr lang="tr-TR" sz="2600" b="1" dirty="0">
                <a:latin typeface="Calibri" panose="020F0502020204030204" pitchFamily="34" charset="0"/>
              </a:rPr>
              <a:t>PROGRAM ÇIKTILARI</a:t>
            </a:r>
            <a:br>
              <a:rPr lang="tr-TR" sz="2600" b="1" dirty="0">
                <a:latin typeface="Calibri" panose="020F0502020204030204" pitchFamily="34" charset="0"/>
              </a:rPr>
            </a:br>
            <a:br>
              <a:rPr lang="tr-TR" sz="2600" b="1" dirty="0">
                <a:latin typeface="Calibri" panose="020F0502020204030204" pitchFamily="34" charset="0"/>
              </a:rPr>
            </a:br>
            <a:br>
              <a:rPr lang="tr-TR" sz="2600" b="1" dirty="0">
                <a:latin typeface="Calibri" panose="020F0502020204030204" pitchFamily="34" charset="0"/>
              </a:rPr>
            </a:br>
            <a:r>
              <a:rPr lang="tr-TR" sz="16600" b="1" dirty="0">
                <a:latin typeface="Calibri" panose="020F0502020204030204" pitchFamily="34" charset="0"/>
              </a:rPr>
              <a:t>1</a:t>
            </a:r>
            <a:endParaRPr lang="tr-TR" sz="2600" b="1" dirty="0">
              <a:latin typeface="Calibri" panose="020F0502020204030204" pitchFamily="34" charset="0"/>
            </a:endParaRPr>
          </a:p>
        </p:txBody>
      </p:sp>
    </p:spTree>
    <p:extLst>
      <p:ext uri="{BB962C8B-B14F-4D97-AF65-F5344CB8AC3E}">
        <p14:creationId xmlns:p14="http://schemas.microsoft.com/office/powerpoint/2010/main" val="2873541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Başlık 2"/>
          <p:cNvSpPr>
            <a:spLocks noGrp="1"/>
          </p:cNvSpPr>
          <p:nvPr>
            <p:ph type="title"/>
          </p:nvPr>
        </p:nvSpPr>
        <p:spPr>
          <a:xfrm>
            <a:off x="1" y="1123837"/>
            <a:ext cx="2627784" cy="4601183"/>
          </a:xfrm>
        </p:spPr>
        <p:txBody>
          <a:bodyPr>
            <a:normAutofit/>
          </a:bodyPr>
          <a:lstStyle/>
          <a:p>
            <a:br>
              <a:rPr lang="tr-TR" sz="3600" b="1" dirty="0">
                <a:latin typeface="Calibri" panose="020F0502020204030204" pitchFamily="34" charset="0"/>
              </a:rPr>
            </a:br>
            <a:r>
              <a:rPr lang="tr-TR" sz="7200" b="1" dirty="0">
                <a:latin typeface="Calibri" panose="020F0502020204030204" pitchFamily="34" charset="0"/>
              </a:rPr>
              <a:t>DERS KAYDI</a:t>
            </a:r>
            <a:endParaRPr lang="tr-TR" sz="3600" b="1" dirty="0">
              <a:latin typeface="Calibri" panose="020F0502020204030204" pitchFamily="34" charset="0"/>
            </a:endParaRPr>
          </a:p>
        </p:txBody>
      </p:sp>
      <p:graphicFrame>
        <p:nvGraphicFramePr>
          <p:cNvPr id="14" name="İçerik Yer Tutucusu 1">
            <a:extLst>
              <a:ext uri="{FF2B5EF4-FFF2-40B4-BE49-F238E27FC236}">
                <a16:creationId xmlns:a16="http://schemas.microsoft.com/office/drawing/2014/main" id="{7DE6D03E-53D2-46CA-B685-6A30EFE286E1}"/>
              </a:ext>
            </a:extLst>
          </p:cNvPr>
          <p:cNvGraphicFramePr>
            <a:graphicFrameLocks noGrp="1"/>
          </p:cNvGraphicFramePr>
          <p:nvPr>
            <p:ph idx="1"/>
            <p:extLst>
              <p:ext uri="{D42A27DB-BD31-4B8C-83A1-F6EECF244321}">
                <p14:modId xmlns:p14="http://schemas.microsoft.com/office/powerpoint/2010/main" val="3372418091"/>
              </p:ext>
            </p:extLst>
          </p:nvPr>
        </p:nvGraphicFramePr>
        <p:xfrm>
          <a:off x="2819922" y="885459"/>
          <a:ext cx="5796200" cy="5087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827556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AAD8036-96D8-496C-8006-37ACA5AD86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4A4CBA9-3463-4C65-BF46-6B6C50E7F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82142" y="757325"/>
            <a:ext cx="2661858" cy="5329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Başlık 2">
            <a:extLst>
              <a:ext uri="{FF2B5EF4-FFF2-40B4-BE49-F238E27FC236}">
                <a16:creationId xmlns:a16="http://schemas.microsoft.com/office/drawing/2014/main" id="{5AE9E55A-0B53-46ED-B06A-5FA4D0462150}"/>
              </a:ext>
            </a:extLst>
          </p:cNvPr>
          <p:cNvSpPr>
            <a:spLocks noGrp="1"/>
          </p:cNvSpPr>
          <p:nvPr>
            <p:ph type="title"/>
          </p:nvPr>
        </p:nvSpPr>
        <p:spPr>
          <a:xfrm>
            <a:off x="6482141" y="1123837"/>
            <a:ext cx="2661859" cy="4601183"/>
          </a:xfrm>
        </p:spPr>
        <p:txBody>
          <a:bodyPr>
            <a:normAutofit/>
          </a:bodyPr>
          <a:lstStyle/>
          <a:p>
            <a:br>
              <a:rPr lang="tr-TR" b="1" dirty="0">
                <a:latin typeface="Calibri" panose="020F0502020204030204" pitchFamily="34" charset="0"/>
              </a:rPr>
            </a:br>
            <a:r>
              <a:rPr lang="tr-TR" sz="7200" b="1" dirty="0">
                <a:latin typeface="Calibri" panose="020F0502020204030204" pitchFamily="34" charset="0"/>
              </a:rPr>
              <a:t>DERS KAYDI</a:t>
            </a:r>
            <a:endParaRPr lang="tr-TR" b="1" dirty="0">
              <a:latin typeface="Calibri" panose="020F0502020204030204" pitchFamily="34" charset="0"/>
            </a:endParaRPr>
          </a:p>
        </p:txBody>
      </p:sp>
      <p:sp>
        <p:nvSpPr>
          <p:cNvPr id="14" name="Rectangle 13">
            <a:extLst>
              <a:ext uri="{FF2B5EF4-FFF2-40B4-BE49-F238E27FC236}">
                <a16:creationId xmlns:a16="http://schemas.microsoft.com/office/drawing/2014/main" id="{2DCEED6C-D39C-40AA-B89E-52C3FA5A70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6" name="İçerik Yer Tutucusu 1">
            <a:extLst>
              <a:ext uri="{FF2B5EF4-FFF2-40B4-BE49-F238E27FC236}">
                <a16:creationId xmlns:a16="http://schemas.microsoft.com/office/drawing/2014/main" id="{AB09E496-7F04-41C8-ADF5-7E876F830A96}"/>
              </a:ext>
            </a:extLst>
          </p:cNvPr>
          <p:cNvGraphicFramePr>
            <a:graphicFrameLocks noGrp="1"/>
          </p:cNvGraphicFramePr>
          <p:nvPr>
            <p:ph idx="1"/>
            <p:extLst>
              <p:ext uri="{D42A27DB-BD31-4B8C-83A1-F6EECF244321}">
                <p14:modId xmlns:p14="http://schemas.microsoft.com/office/powerpoint/2010/main" val="3100365883"/>
              </p:ext>
            </p:extLst>
          </p:nvPr>
        </p:nvGraphicFramePr>
        <p:xfrm>
          <a:off x="649985" y="933854"/>
          <a:ext cx="5470207" cy="50418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003217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Başlık 2">
            <a:extLst>
              <a:ext uri="{FF2B5EF4-FFF2-40B4-BE49-F238E27FC236}">
                <a16:creationId xmlns:a16="http://schemas.microsoft.com/office/drawing/2014/main" id="{5AE9E55A-0B53-46ED-B06A-5FA4D0462150}"/>
              </a:ext>
            </a:extLst>
          </p:cNvPr>
          <p:cNvSpPr>
            <a:spLocks noGrp="1"/>
          </p:cNvSpPr>
          <p:nvPr>
            <p:ph type="title"/>
          </p:nvPr>
        </p:nvSpPr>
        <p:spPr>
          <a:xfrm>
            <a:off x="1" y="1123837"/>
            <a:ext cx="2555776" cy="4601183"/>
          </a:xfrm>
        </p:spPr>
        <p:txBody>
          <a:bodyPr>
            <a:normAutofit/>
          </a:bodyPr>
          <a:lstStyle/>
          <a:p>
            <a:br>
              <a:rPr lang="tr-TR" b="1" dirty="0">
                <a:latin typeface="Calibri" panose="020F0502020204030204" pitchFamily="34" charset="0"/>
              </a:rPr>
            </a:br>
            <a:r>
              <a:rPr lang="tr-TR" sz="7200" b="1" dirty="0">
                <a:latin typeface="Calibri" panose="020F0502020204030204" pitchFamily="34" charset="0"/>
              </a:rPr>
              <a:t>DERS KAYDI</a:t>
            </a:r>
            <a:endParaRPr lang="tr-TR" b="1" dirty="0">
              <a:latin typeface="Calibri" panose="020F0502020204030204" pitchFamily="34" charset="0"/>
            </a:endParaRPr>
          </a:p>
        </p:txBody>
      </p:sp>
      <p:graphicFrame>
        <p:nvGraphicFramePr>
          <p:cNvPr id="6" name="İçerik Yer Tutucusu 1">
            <a:extLst>
              <a:ext uri="{FF2B5EF4-FFF2-40B4-BE49-F238E27FC236}">
                <a16:creationId xmlns:a16="http://schemas.microsoft.com/office/drawing/2014/main" id="{AB09E496-7F04-41C8-ADF5-7E876F830A96}"/>
              </a:ext>
            </a:extLst>
          </p:cNvPr>
          <p:cNvGraphicFramePr>
            <a:graphicFrameLocks noGrp="1"/>
          </p:cNvGraphicFramePr>
          <p:nvPr>
            <p:ph idx="1"/>
            <p:extLst>
              <p:ext uri="{D42A27DB-BD31-4B8C-83A1-F6EECF244321}">
                <p14:modId xmlns:p14="http://schemas.microsoft.com/office/powerpoint/2010/main" val="3496238740"/>
              </p:ext>
            </p:extLst>
          </p:nvPr>
        </p:nvGraphicFramePr>
        <p:xfrm>
          <a:off x="2819922" y="885459"/>
          <a:ext cx="5796200" cy="5087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40616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843808" y="1700808"/>
            <a:ext cx="5486400" cy="4860910"/>
          </a:xfrm>
        </p:spPr>
        <p:txBody>
          <a:bodyPr>
            <a:normAutofit lnSpcReduction="10000"/>
          </a:bodyPr>
          <a:lstStyle/>
          <a:p>
            <a:pPr marL="0" indent="0">
              <a:buNone/>
            </a:pPr>
            <a:r>
              <a:rPr lang="tr-TR" sz="2800" b="1" dirty="0">
                <a:solidFill>
                  <a:schemeClr val="tx1"/>
                </a:solidFill>
                <a:latin typeface="Calibri" panose="020F0502020204030204" pitchFamily="34" charset="0"/>
              </a:rPr>
              <a:t>* </a:t>
            </a:r>
            <a:r>
              <a:rPr lang="tr-TR" sz="2800" b="1" dirty="0">
                <a:solidFill>
                  <a:srgbClr val="C00000"/>
                </a:solidFill>
                <a:latin typeface="Calibri" panose="020F0502020204030204" pitchFamily="34" charset="0"/>
              </a:rPr>
              <a:t>Kaybedilen dönem öğrenim süresinden sayılır. </a:t>
            </a:r>
          </a:p>
          <a:p>
            <a:pPr marL="0" indent="0" algn="just">
              <a:buNone/>
            </a:pPr>
            <a:r>
              <a:rPr lang="tr-TR" sz="2800" b="1" dirty="0">
                <a:solidFill>
                  <a:schemeClr val="tx1"/>
                </a:solidFill>
                <a:latin typeface="Calibri" panose="020F0502020204030204" pitchFamily="34" charset="0"/>
              </a:rPr>
              <a:t>* </a:t>
            </a:r>
            <a:r>
              <a:rPr lang="tr-TR" sz="2800" b="1" dirty="0">
                <a:solidFill>
                  <a:srgbClr val="002060"/>
                </a:solidFill>
                <a:latin typeface="Calibri" panose="020F0502020204030204" pitchFamily="34" charset="0"/>
              </a:rPr>
              <a:t>Süresi içinde ders kaydını </a:t>
            </a:r>
            <a:r>
              <a:rPr lang="tr-TR" sz="2800" b="1" u="sng" dirty="0">
                <a:solidFill>
                  <a:srgbClr val="002060"/>
                </a:solidFill>
                <a:latin typeface="Calibri" panose="020F0502020204030204" pitchFamily="34" charset="0"/>
              </a:rPr>
              <a:t>yapamayan</a:t>
            </a:r>
            <a:r>
              <a:rPr lang="tr-TR" sz="2800" b="1" dirty="0">
                <a:solidFill>
                  <a:srgbClr val="002060"/>
                </a:solidFill>
                <a:latin typeface="Calibri" panose="020F0502020204030204" pitchFamily="34" charset="0"/>
              </a:rPr>
              <a:t> öğrencilerin kayıtları, mazeretlerinin </a:t>
            </a:r>
            <a:r>
              <a:rPr lang="tr-TR" sz="2800" b="1" u="sng" dirty="0">
                <a:solidFill>
                  <a:srgbClr val="002060"/>
                </a:solidFill>
                <a:latin typeface="Calibri" panose="020F0502020204030204" pitchFamily="34" charset="0"/>
              </a:rPr>
              <a:t>haklı ve geçerli (belgelendirilmiş sağlık özrü vb.)</a:t>
            </a:r>
            <a:r>
              <a:rPr lang="tr-TR" sz="2800" b="1" dirty="0">
                <a:solidFill>
                  <a:srgbClr val="002060"/>
                </a:solidFill>
                <a:latin typeface="Calibri" panose="020F0502020204030204" pitchFamily="34" charset="0"/>
              </a:rPr>
              <a:t> olduğu ilgili birimin yönetim kurulunca kabul edilmek koşuluyla akademik takvimde belirtilen, «</a:t>
            </a:r>
            <a:r>
              <a:rPr lang="tr-TR" sz="2400" b="1" dirty="0">
                <a:solidFill>
                  <a:srgbClr val="FF0000"/>
                </a:solidFill>
              </a:rPr>
              <a:t>Mazeretli derse yazılma başvurularının son günü»</a:t>
            </a:r>
            <a:r>
              <a:rPr lang="tr-TR" sz="2800" b="1" dirty="0">
                <a:solidFill>
                  <a:srgbClr val="FF0000"/>
                </a:solidFill>
                <a:latin typeface="Calibri" panose="020F0502020204030204" pitchFamily="34" charset="0"/>
              </a:rPr>
              <a:t> </a:t>
            </a:r>
            <a:r>
              <a:rPr lang="tr-TR" sz="2800" b="1" dirty="0">
                <a:solidFill>
                  <a:srgbClr val="002060"/>
                </a:solidFill>
                <a:latin typeface="Calibri" panose="020F0502020204030204" pitchFamily="34" charset="0"/>
              </a:rPr>
              <a:t>süresine kadar kaydını dilekçe ile yaptırabilir. </a:t>
            </a:r>
          </a:p>
          <a:p>
            <a:pPr marL="0" indent="0" algn="just">
              <a:buNone/>
            </a:pPr>
            <a:r>
              <a:rPr lang="tr-TR" sz="2800" b="1" dirty="0">
                <a:latin typeface="Calibri" panose="020F0502020204030204" pitchFamily="34" charset="0"/>
              </a:rPr>
              <a:t> </a:t>
            </a:r>
          </a:p>
          <a:p>
            <a:pPr marL="0" indent="0">
              <a:buNone/>
            </a:pPr>
            <a:endParaRPr lang="tr-TR" sz="2800" b="1" dirty="0">
              <a:solidFill>
                <a:srgbClr val="C00000"/>
              </a:solidFill>
              <a:latin typeface="Calibri" panose="020F0502020204030204" pitchFamily="34" charset="0"/>
            </a:endParaRPr>
          </a:p>
          <a:p>
            <a:pPr marL="0" indent="0">
              <a:buNone/>
            </a:pPr>
            <a:endParaRPr lang="tr-TR" dirty="0">
              <a:latin typeface="Calibri" panose="020F0502020204030204" pitchFamily="34" charset="0"/>
            </a:endParaRPr>
          </a:p>
        </p:txBody>
      </p:sp>
      <p:sp>
        <p:nvSpPr>
          <p:cNvPr id="4" name="Başlık 2">
            <a:extLst>
              <a:ext uri="{FF2B5EF4-FFF2-40B4-BE49-F238E27FC236}">
                <a16:creationId xmlns:a16="http://schemas.microsoft.com/office/drawing/2014/main" id="{7040064C-E970-42A4-AD80-BEFFFDD757C5}"/>
              </a:ext>
            </a:extLst>
          </p:cNvPr>
          <p:cNvSpPr>
            <a:spLocks noGrp="1"/>
          </p:cNvSpPr>
          <p:nvPr>
            <p:ph type="title"/>
          </p:nvPr>
        </p:nvSpPr>
        <p:spPr>
          <a:xfrm>
            <a:off x="107504" y="1128712"/>
            <a:ext cx="2438871" cy="4600575"/>
          </a:xfrm>
        </p:spPr>
        <p:txBody>
          <a:bodyPr>
            <a:normAutofit/>
          </a:bodyPr>
          <a:lstStyle/>
          <a:p>
            <a:br>
              <a:rPr lang="tr-TR" b="1" dirty="0">
                <a:latin typeface="Calibri" panose="020F0502020204030204" pitchFamily="34" charset="0"/>
              </a:rPr>
            </a:br>
            <a:r>
              <a:rPr lang="tr-TR" sz="7200" b="1" dirty="0">
                <a:latin typeface="Calibri" panose="020F0502020204030204" pitchFamily="34" charset="0"/>
              </a:rPr>
              <a:t>DERS KAYDI</a:t>
            </a:r>
            <a:endParaRPr lang="tr-TR" b="1" dirty="0">
              <a:latin typeface="Calibri" panose="020F0502020204030204" pitchFamily="34" charset="0"/>
            </a:endParaRPr>
          </a:p>
        </p:txBody>
      </p:sp>
    </p:spTree>
    <p:extLst>
      <p:ext uri="{BB962C8B-B14F-4D97-AF65-F5344CB8AC3E}">
        <p14:creationId xmlns:p14="http://schemas.microsoft.com/office/powerpoint/2010/main" val="27397140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2000"/>
            <a:ext cx="3156366"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İçerik Yer Tutucusu 1"/>
          <p:cNvSpPr>
            <a:spLocks noGrp="1"/>
          </p:cNvSpPr>
          <p:nvPr>
            <p:ph idx="1"/>
          </p:nvPr>
        </p:nvSpPr>
        <p:spPr>
          <a:xfrm>
            <a:off x="3282711" y="1056875"/>
            <a:ext cx="4970533" cy="5039126"/>
          </a:xfrm>
        </p:spPr>
        <p:txBody>
          <a:bodyPr>
            <a:normAutofit/>
          </a:bodyPr>
          <a:lstStyle/>
          <a:p>
            <a:pPr marL="0" indent="0">
              <a:buNone/>
            </a:pPr>
            <a:r>
              <a:rPr lang="tr-TR" sz="3200" b="1" dirty="0">
                <a:latin typeface="Calibri" panose="020F0502020204030204" pitchFamily="34" charset="0"/>
              </a:rPr>
              <a:t>* Önceki dönemlerdeki dersleri tekrarlama veya ilk defa alma durumunda olan öğrenciler; öncelikle bu derslere kayıtlanmak zorundadır. Bu dersler farklı dönemlerden ise en alttaki dönem derslerinden başlamak şartı ile bulundukları döneme ait derslere kayıtlanır.</a:t>
            </a:r>
          </a:p>
          <a:p>
            <a:pPr marL="0" indent="0">
              <a:buNone/>
            </a:pPr>
            <a:endParaRPr lang="tr-TR" dirty="0">
              <a:latin typeface="Calibri" panose="020F0502020204030204" pitchFamily="34" charset="0"/>
            </a:endParaRPr>
          </a:p>
        </p:txBody>
      </p:sp>
      <p:sp>
        <p:nvSpPr>
          <p:cNvPr id="12" name="Freeform: Shape 11">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8392887" y="1056875"/>
            <a:ext cx="75111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Başlık 2">
            <a:extLst>
              <a:ext uri="{FF2B5EF4-FFF2-40B4-BE49-F238E27FC236}">
                <a16:creationId xmlns:a16="http://schemas.microsoft.com/office/drawing/2014/main" id="{70C37B49-89B4-4B03-B86D-BF348E55128C}"/>
              </a:ext>
            </a:extLst>
          </p:cNvPr>
          <p:cNvSpPr>
            <a:spLocks noGrp="1"/>
          </p:cNvSpPr>
          <p:nvPr>
            <p:ph type="title"/>
          </p:nvPr>
        </p:nvSpPr>
        <p:spPr>
          <a:xfrm>
            <a:off x="107504" y="1412776"/>
            <a:ext cx="2472333" cy="3492500"/>
          </a:xfrm>
        </p:spPr>
        <p:txBody>
          <a:bodyPr>
            <a:normAutofit/>
          </a:bodyPr>
          <a:lstStyle/>
          <a:p>
            <a:br>
              <a:rPr lang="tr-TR" b="1" dirty="0">
                <a:latin typeface="Calibri" panose="020F0502020204030204" pitchFamily="34" charset="0"/>
              </a:rPr>
            </a:br>
            <a:r>
              <a:rPr lang="tr-TR" sz="7200" b="1" dirty="0">
                <a:latin typeface="Calibri" panose="020F0502020204030204" pitchFamily="34" charset="0"/>
              </a:rPr>
              <a:t>DERS KAYDI</a:t>
            </a:r>
            <a:endParaRPr lang="tr-TR" b="1" dirty="0">
              <a:latin typeface="Calibri" panose="020F0502020204030204" pitchFamily="34" charset="0"/>
            </a:endParaRPr>
          </a:p>
        </p:txBody>
      </p:sp>
    </p:spTree>
    <p:extLst>
      <p:ext uri="{BB962C8B-B14F-4D97-AF65-F5344CB8AC3E}">
        <p14:creationId xmlns:p14="http://schemas.microsoft.com/office/powerpoint/2010/main" val="23889251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2000"/>
            <a:ext cx="3156366"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İçerik Yer Tutucusu 1"/>
          <p:cNvSpPr>
            <a:spLocks noGrp="1"/>
          </p:cNvSpPr>
          <p:nvPr>
            <p:ph idx="1"/>
          </p:nvPr>
        </p:nvSpPr>
        <p:spPr>
          <a:xfrm>
            <a:off x="3271204" y="836712"/>
            <a:ext cx="4970533" cy="5040559"/>
          </a:xfrm>
        </p:spPr>
        <p:txBody>
          <a:bodyPr>
            <a:normAutofit/>
          </a:bodyPr>
          <a:lstStyle/>
          <a:p>
            <a:pPr marL="0" indent="0">
              <a:buNone/>
            </a:pPr>
            <a:r>
              <a:rPr lang="tr-TR" sz="1400" b="1" dirty="0">
                <a:latin typeface="Calibri" panose="020F0502020204030204" pitchFamily="34" charset="0"/>
              </a:rPr>
              <a:t> *</a:t>
            </a:r>
            <a:r>
              <a:rPr lang="tr-TR" sz="3600" b="1" dirty="0" err="1">
                <a:latin typeface="Calibri" panose="020F0502020204030204" pitchFamily="34" charset="0"/>
              </a:rPr>
              <a:t>GANO’su</a:t>
            </a:r>
            <a:r>
              <a:rPr lang="tr-TR" sz="3600" b="1" dirty="0">
                <a:latin typeface="Calibri" panose="020F0502020204030204" pitchFamily="34" charset="0"/>
              </a:rPr>
              <a:t> 2,50-2,99 olan öğrenciler devam alıp başarısız oldukları dersler dahil dönemdeki AKTS kredi toplamını en fazla 10 (on) AKTS kredi </a:t>
            </a:r>
            <a:r>
              <a:rPr lang="tr-TR" sz="4000" b="1" dirty="0">
                <a:latin typeface="Calibri" panose="020F0502020204030204" pitchFamily="34" charset="0"/>
              </a:rPr>
              <a:t>kadar</a:t>
            </a:r>
            <a:r>
              <a:rPr lang="tr-TR" sz="3600" b="1" dirty="0">
                <a:latin typeface="Calibri" panose="020F0502020204030204" pitchFamily="34" charset="0"/>
              </a:rPr>
              <a:t> artırabilirler. </a:t>
            </a:r>
            <a:endParaRPr lang="tr-TR" sz="1400" b="1" dirty="0">
              <a:latin typeface="Calibri" panose="020F0502020204030204" pitchFamily="34" charset="0"/>
            </a:endParaRPr>
          </a:p>
        </p:txBody>
      </p:sp>
      <p:sp>
        <p:nvSpPr>
          <p:cNvPr id="12" name="Freeform: Shape 11">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8392887" y="1056875"/>
            <a:ext cx="75111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Başlık 2">
            <a:extLst>
              <a:ext uri="{FF2B5EF4-FFF2-40B4-BE49-F238E27FC236}">
                <a16:creationId xmlns:a16="http://schemas.microsoft.com/office/drawing/2014/main" id="{4B30FC0A-01F5-4915-BC6C-B15446682EA1}"/>
              </a:ext>
            </a:extLst>
          </p:cNvPr>
          <p:cNvSpPr>
            <a:spLocks noGrp="1"/>
          </p:cNvSpPr>
          <p:nvPr>
            <p:ph type="title"/>
          </p:nvPr>
        </p:nvSpPr>
        <p:spPr>
          <a:xfrm>
            <a:off x="107504" y="1682750"/>
            <a:ext cx="2448271" cy="3492500"/>
          </a:xfrm>
        </p:spPr>
        <p:txBody>
          <a:bodyPr>
            <a:normAutofit/>
          </a:bodyPr>
          <a:lstStyle/>
          <a:p>
            <a:br>
              <a:rPr lang="tr-TR" b="1" dirty="0">
                <a:latin typeface="Calibri" panose="020F0502020204030204" pitchFamily="34" charset="0"/>
              </a:rPr>
            </a:br>
            <a:r>
              <a:rPr lang="tr-TR" sz="7200" b="1" dirty="0">
                <a:latin typeface="Calibri" panose="020F0502020204030204" pitchFamily="34" charset="0"/>
              </a:rPr>
              <a:t>DERS KAYDI</a:t>
            </a:r>
            <a:endParaRPr lang="tr-TR" b="1" dirty="0">
              <a:latin typeface="Calibri" panose="020F0502020204030204" pitchFamily="34" charset="0"/>
            </a:endParaRPr>
          </a:p>
        </p:txBody>
      </p:sp>
    </p:spTree>
    <p:extLst>
      <p:ext uri="{BB962C8B-B14F-4D97-AF65-F5344CB8AC3E}">
        <p14:creationId xmlns:p14="http://schemas.microsoft.com/office/powerpoint/2010/main" val="3171905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2000"/>
            <a:ext cx="3156366"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İçerik Yer Tutucusu 1"/>
          <p:cNvSpPr>
            <a:spLocks noGrp="1"/>
          </p:cNvSpPr>
          <p:nvPr>
            <p:ph idx="1"/>
          </p:nvPr>
        </p:nvSpPr>
        <p:spPr>
          <a:xfrm>
            <a:off x="3271204" y="1683143"/>
            <a:ext cx="4970533" cy="3491713"/>
          </a:xfrm>
        </p:spPr>
        <p:txBody>
          <a:bodyPr>
            <a:normAutofit/>
          </a:bodyPr>
          <a:lstStyle/>
          <a:p>
            <a:pPr marL="0" indent="0">
              <a:buNone/>
            </a:pPr>
            <a:r>
              <a:rPr lang="tr-TR" b="1" dirty="0">
                <a:latin typeface="Calibri" panose="020F0502020204030204" pitchFamily="34" charset="0"/>
              </a:rPr>
              <a:t> </a:t>
            </a:r>
            <a:r>
              <a:rPr lang="tr-TR" sz="3200" b="1" dirty="0">
                <a:latin typeface="Calibri" panose="020F0502020204030204" pitchFamily="34" charset="0"/>
              </a:rPr>
              <a:t>*</a:t>
            </a:r>
            <a:r>
              <a:rPr lang="tr-TR" sz="3200" b="1" dirty="0" err="1">
                <a:latin typeface="Calibri" panose="020F0502020204030204" pitchFamily="34" charset="0"/>
              </a:rPr>
              <a:t>GANO’su</a:t>
            </a:r>
            <a:r>
              <a:rPr lang="tr-TR" sz="3200" b="1" dirty="0">
                <a:latin typeface="Calibri" panose="020F0502020204030204" pitchFamily="34" charset="0"/>
              </a:rPr>
              <a:t> 3,00-3,49 arası olan öğrenciler, öğrenciler devam alıp başarısız oldukları dersler dahil dönemdeki AKTS kredi toplamını en fazla 12 (</a:t>
            </a:r>
            <a:r>
              <a:rPr lang="tr-TR" sz="3200" b="1" dirty="0" err="1">
                <a:latin typeface="Calibri" panose="020F0502020204030204" pitchFamily="34" charset="0"/>
              </a:rPr>
              <a:t>oniki</a:t>
            </a:r>
            <a:r>
              <a:rPr lang="tr-TR" sz="3200" b="1" dirty="0">
                <a:latin typeface="Calibri" panose="020F0502020204030204" pitchFamily="34" charset="0"/>
              </a:rPr>
              <a:t>) AKTS artırabilirler.</a:t>
            </a:r>
          </a:p>
          <a:p>
            <a:endParaRPr lang="tr-TR" dirty="0">
              <a:latin typeface="Calibri" panose="020F0502020204030204" pitchFamily="34" charset="0"/>
            </a:endParaRPr>
          </a:p>
        </p:txBody>
      </p:sp>
      <p:sp>
        <p:nvSpPr>
          <p:cNvPr id="12" name="Freeform: Shape 11">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8392887" y="1056875"/>
            <a:ext cx="75111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Başlık 2">
            <a:extLst>
              <a:ext uri="{FF2B5EF4-FFF2-40B4-BE49-F238E27FC236}">
                <a16:creationId xmlns:a16="http://schemas.microsoft.com/office/drawing/2014/main" id="{AEF1FB7B-C402-4AA4-BD59-AD2D647D078C}"/>
              </a:ext>
            </a:extLst>
          </p:cNvPr>
          <p:cNvSpPr>
            <a:spLocks noGrp="1"/>
          </p:cNvSpPr>
          <p:nvPr>
            <p:ph type="title"/>
          </p:nvPr>
        </p:nvSpPr>
        <p:spPr>
          <a:xfrm>
            <a:off x="1" y="1682750"/>
            <a:ext cx="2451100" cy="3492500"/>
          </a:xfrm>
        </p:spPr>
        <p:txBody>
          <a:bodyPr>
            <a:normAutofit/>
          </a:bodyPr>
          <a:lstStyle/>
          <a:p>
            <a:br>
              <a:rPr lang="tr-TR" b="1" dirty="0">
                <a:latin typeface="Calibri" panose="020F0502020204030204" pitchFamily="34" charset="0"/>
              </a:rPr>
            </a:br>
            <a:r>
              <a:rPr lang="tr-TR" sz="7200" b="1" dirty="0">
                <a:latin typeface="Calibri" panose="020F0502020204030204" pitchFamily="34" charset="0"/>
              </a:rPr>
              <a:t>DERS KAYDI</a:t>
            </a:r>
            <a:endParaRPr lang="tr-TR" b="1" dirty="0">
              <a:latin typeface="Calibri" panose="020F0502020204030204" pitchFamily="34" charset="0"/>
            </a:endParaRPr>
          </a:p>
        </p:txBody>
      </p:sp>
    </p:spTree>
    <p:extLst>
      <p:ext uri="{BB962C8B-B14F-4D97-AF65-F5344CB8AC3E}">
        <p14:creationId xmlns:p14="http://schemas.microsoft.com/office/powerpoint/2010/main" val="6381313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2000"/>
            <a:ext cx="3156366"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İçerik Yer Tutucusu 1"/>
          <p:cNvSpPr>
            <a:spLocks noGrp="1"/>
          </p:cNvSpPr>
          <p:nvPr>
            <p:ph idx="1"/>
          </p:nvPr>
        </p:nvSpPr>
        <p:spPr>
          <a:xfrm>
            <a:off x="3271204" y="1683143"/>
            <a:ext cx="4970533" cy="4266137"/>
          </a:xfrm>
        </p:spPr>
        <p:txBody>
          <a:bodyPr>
            <a:normAutofit/>
          </a:bodyPr>
          <a:lstStyle/>
          <a:p>
            <a:pPr marL="0" indent="0">
              <a:buNone/>
            </a:pPr>
            <a:r>
              <a:rPr lang="tr-TR" sz="4000" b="1" dirty="0">
                <a:latin typeface="Calibri" panose="020F0502020204030204" pitchFamily="34" charset="0"/>
              </a:rPr>
              <a:t>  *</a:t>
            </a:r>
            <a:r>
              <a:rPr lang="tr-TR" sz="4000" b="1" dirty="0" err="1">
                <a:latin typeface="Calibri" panose="020F0502020204030204" pitchFamily="34" charset="0"/>
              </a:rPr>
              <a:t>GANO’su</a:t>
            </a:r>
            <a:r>
              <a:rPr lang="tr-TR" sz="4000" b="1" dirty="0">
                <a:latin typeface="Calibri" panose="020F0502020204030204" pitchFamily="34" charset="0"/>
              </a:rPr>
              <a:t> 3,50 ve üzerinde olan </a:t>
            </a:r>
            <a:r>
              <a:rPr lang="tr-TR" sz="4000" b="1" dirty="0" err="1">
                <a:latin typeface="Calibri" panose="020F0502020204030204" pitchFamily="34" charset="0"/>
              </a:rPr>
              <a:t>öğrencileren</a:t>
            </a:r>
            <a:r>
              <a:rPr lang="tr-TR" sz="4000" b="1" dirty="0">
                <a:latin typeface="Calibri" panose="020F0502020204030204" pitchFamily="34" charset="0"/>
              </a:rPr>
              <a:t> fazla 15 AKTS kredi artırarak öğrenimlerini daha kısa sürede tamamlayabilir. </a:t>
            </a:r>
          </a:p>
          <a:p>
            <a:pPr marL="0" indent="0">
              <a:buNone/>
            </a:pPr>
            <a:endParaRPr lang="tr-TR" b="1" dirty="0">
              <a:latin typeface="Calibri" panose="020F0502020204030204" pitchFamily="34" charset="0"/>
            </a:endParaRPr>
          </a:p>
          <a:p>
            <a:endParaRPr lang="tr-TR" dirty="0">
              <a:latin typeface="Calibri" panose="020F0502020204030204" pitchFamily="34" charset="0"/>
            </a:endParaRPr>
          </a:p>
        </p:txBody>
      </p:sp>
      <p:sp>
        <p:nvSpPr>
          <p:cNvPr id="13" name="Freeform: Shape 12">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8392887" y="1056875"/>
            <a:ext cx="75111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Başlık 5">
            <a:extLst>
              <a:ext uri="{FF2B5EF4-FFF2-40B4-BE49-F238E27FC236}">
                <a16:creationId xmlns:a16="http://schemas.microsoft.com/office/drawing/2014/main" id="{E9222555-7B48-4D16-B8E7-FCF7DA5B1BDF}"/>
              </a:ext>
            </a:extLst>
          </p:cNvPr>
          <p:cNvSpPr>
            <a:spLocks noGrp="1"/>
          </p:cNvSpPr>
          <p:nvPr>
            <p:ph type="title"/>
          </p:nvPr>
        </p:nvSpPr>
        <p:spPr/>
        <p:txBody>
          <a:bodyPr/>
          <a:lstStyle/>
          <a:p>
            <a:endParaRPr lang="tr-TR"/>
          </a:p>
        </p:txBody>
      </p:sp>
      <p:sp>
        <p:nvSpPr>
          <p:cNvPr id="10" name="Başlık 2">
            <a:extLst>
              <a:ext uri="{FF2B5EF4-FFF2-40B4-BE49-F238E27FC236}">
                <a16:creationId xmlns:a16="http://schemas.microsoft.com/office/drawing/2014/main" id="{151CB3C2-0F51-4983-AF14-C722072A90EB}"/>
              </a:ext>
            </a:extLst>
          </p:cNvPr>
          <p:cNvSpPr txBox="1">
            <a:spLocks/>
          </p:cNvSpPr>
          <p:nvPr/>
        </p:nvSpPr>
        <p:spPr>
          <a:xfrm>
            <a:off x="1" y="1682750"/>
            <a:ext cx="2451100" cy="34925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a:lstStyle>
          <a:p>
            <a:br>
              <a:rPr lang="tr-TR" b="1">
                <a:latin typeface="Calibri" panose="020F0502020204030204" pitchFamily="34" charset="0"/>
              </a:rPr>
            </a:br>
            <a:r>
              <a:rPr lang="tr-TR" sz="7200" b="1">
                <a:latin typeface="Calibri" panose="020F0502020204030204" pitchFamily="34" charset="0"/>
              </a:rPr>
              <a:t>DERS KAYDI</a:t>
            </a:r>
            <a:endParaRPr lang="tr-TR" b="1" dirty="0">
              <a:latin typeface="Calibri" panose="020F0502020204030204" pitchFamily="34" charset="0"/>
            </a:endParaRPr>
          </a:p>
        </p:txBody>
      </p:sp>
    </p:spTree>
    <p:extLst>
      <p:ext uri="{BB962C8B-B14F-4D97-AF65-F5344CB8AC3E}">
        <p14:creationId xmlns:p14="http://schemas.microsoft.com/office/powerpoint/2010/main" val="5747615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86" y="752748"/>
            <a:ext cx="751111"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İçerik Yer Tutucusu 1"/>
          <p:cNvSpPr>
            <a:spLocks noGrp="1"/>
          </p:cNvSpPr>
          <p:nvPr>
            <p:ph idx="1"/>
          </p:nvPr>
        </p:nvSpPr>
        <p:spPr>
          <a:xfrm>
            <a:off x="948112" y="1412776"/>
            <a:ext cx="4845923" cy="3948723"/>
          </a:xfrm>
        </p:spPr>
        <p:txBody>
          <a:bodyPr>
            <a:normAutofit fontScale="85000" lnSpcReduction="20000"/>
          </a:bodyPr>
          <a:lstStyle/>
          <a:p>
            <a:pPr marL="0" indent="0">
              <a:buNone/>
            </a:pPr>
            <a:r>
              <a:rPr lang="tr-TR" sz="2800" b="1" u="sng" dirty="0">
                <a:latin typeface="Calibri" panose="020F0502020204030204" pitchFamily="34" charset="0"/>
              </a:rPr>
              <a:t>Zorunlu dersler</a:t>
            </a:r>
          </a:p>
          <a:p>
            <a:pPr marL="0" indent="0">
              <a:buNone/>
            </a:pPr>
            <a:r>
              <a:rPr lang="tr-TR" sz="2800" b="1" dirty="0">
                <a:latin typeface="Calibri" panose="020F0502020204030204" pitchFamily="34" charset="0"/>
              </a:rPr>
              <a:t>      Öğrencinin kaydolduğu programda almakla yükümlü olduğu derslerdir.</a:t>
            </a:r>
          </a:p>
          <a:p>
            <a:pPr marL="0" indent="0">
              <a:buNone/>
            </a:pPr>
            <a:endParaRPr lang="tr-TR" sz="2800" b="1" dirty="0">
              <a:latin typeface="Calibri" panose="020F0502020204030204" pitchFamily="34" charset="0"/>
            </a:endParaRPr>
          </a:p>
          <a:p>
            <a:pPr marL="0" indent="0">
              <a:buNone/>
            </a:pPr>
            <a:r>
              <a:rPr lang="tr-TR" sz="2800" b="1" u="sng" dirty="0">
                <a:latin typeface="Calibri" panose="020F0502020204030204" pitchFamily="34" charset="0"/>
              </a:rPr>
              <a:t>Ortak zorunlu dersler</a:t>
            </a:r>
            <a:endParaRPr lang="tr-TR" sz="2800" u="sng" dirty="0">
              <a:latin typeface="Calibri" panose="020F0502020204030204" pitchFamily="34" charset="0"/>
            </a:endParaRPr>
          </a:p>
          <a:p>
            <a:pPr marL="0" indent="0">
              <a:buNone/>
            </a:pPr>
            <a:r>
              <a:rPr lang="tr-TR" sz="2800" dirty="0">
                <a:latin typeface="Calibri" panose="020F0502020204030204" pitchFamily="34" charset="0"/>
              </a:rPr>
              <a:t>      </a:t>
            </a:r>
            <a:r>
              <a:rPr lang="tr-TR" sz="2800" b="1" dirty="0">
                <a:latin typeface="Calibri" panose="020F0502020204030204" pitchFamily="34" charset="0"/>
              </a:rPr>
              <a:t>Kanunun 5 inci maddesinin birinci fıkrasının (ı) bendinde yer alan; Atatürk İlkeleri ve İnkılâp Tarihi, Türk Dili ve Yabancı Dil dersleridir.</a:t>
            </a:r>
          </a:p>
          <a:p>
            <a:r>
              <a:rPr lang="tr-TR" b="1" dirty="0">
                <a:latin typeface="Calibri" panose="020F0502020204030204" pitchFamily="34" charset="0"/>
              </a:rPr>
              <a:t> </a:t>
            </a:r>
            <a:endParaRPr lang="tr-TR" dirty="0">
              <a:latin typeface="Calibri" panose="020F0502020204030204" pitchFamily="34" charset="0"/>
            </a:endParaRPr>
          </a:p>
          <a:p>
            <a:pPr marL="0" indent="0">
              <a:buNone/>
            </a:pPr>
            <a:endParaRPr lang="tr-TR" dirty="0">
              <a:latin typeface="Calibri" panose="020F0502020204030204" pitchFamily="34" charset="0"/>
            </a:endParaRPr>
          </a:p>
        </p:txBody>
      </p:sp>
      <p:sp>
        <p:nvSpPr>
          <p:cNvPr id="12" name="Freeform: Shape 11">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90320" y="761999"/>
            <a:ext cx="3156367"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Başlık 2"/>
          <p:cNvSpPr>
            <a:spLocks noGrp="1"/>
          </p:cNvSpPr>
          <p:nvPr>
            <p:ph type="title"/>
          </p:nvPr>
        </p:nvSpPr>
        <p:spPr>
          <a:xfrm>
            <a:off x="6588224" y="1268760"/>
            <a:ext cx="2448272" cy="3723500"/>
          </a:xfrm>
        </p:spPr>
        <p:txBody>
          <a:bodyPr>
            <a:normAutofit/>
          </a:bodyPr>
          <a:lstStyle/>
          <a:p>
            <a:r>
              <a:rPr lang="tr-TR" sz="4800" b="1" dirty="0">
                <a:latin typeface="Calibri" panose="020F0502020204030204" pitchFamily="34" charset="0"/>
              </a:rPr>
              <a:t>Lisans Program Çizelgesi</a:t>
            </a:r>
          </a:p>
        </p:txBody>
      </p:sp>
    </p:spTree>
    <p:extLst>
      <p:ext uri="{BB962C8B-B14F-4D97-AF65-F5344CB8AC3E}">
        <p14:creationId xmlns:p14="http://schemas.microsoft.com/office/powerpoint/2010/main" val="7011882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86" y="752748"/>
            <a:ext cx="751111"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İçerik Yer Tutucusu 1"/>
          <p:cNvSpPr>
            <a:spLocks noGrp="1"/>
          </p:cNvSpPr>
          <p:nvPr>
            <p:ph idx="1"/>
          </p:nvPr>
        </p:nvSpPr>
        <p:spPr>
          <a:xfrm>
            <a:off x="611560" y="1496501"/>
            <a:ext cx="5378760" cy="4000498"/>
          </a:xfrm>
        </p:spPr>
        <p:txBody>
          <a:bodyPr>
            <a:normAutofit/>
          </a:bodyPr>
          <a:lstStyle/>
          <a:p>
            <a:pPr marL="0" indent="0">
              <a:buNone/>
            </a:pPr>
            <a:r>
              <a:rPr lang="tr-TR" sz="3600" b="1" u="sng" dirty="0">
                <a:latin typeface="Calibri" panose="020F0502020204030204" pitchFamily="34" charset="0"/>
              </a:rPr>
              <a:t>Seçmeli dersler</a:t>
            </a:r>
          </a:p>
          <a:p>
            <a:pPr marL="0" indent="0">
              <a:buNone/>
            </a:pPr>
            <a:r>
              <a:rPr lang="tr-TR" sz="3600" b="1" dirty="0">
                <a:latin typeface="Calibri" panose="020F0502020204030204" pitchFamily="34" charset="0"/>
              </a:rPr>
              <a:t>     Öğrencinin kaydolduğu programda yer alan, öğrencinin seçimine bağlı derslerdir.</a:t>
            </a:r>
          </a:p>
          <a:p>
            <a:pPr marL="0" indent="0">
              <a:buNone/>
            </a:pPr>
            <a:r>
              <a:rPr lang="tr-TR" sz="3200" b="1" dirty="0">
                <a:latin typeface="Calibri" panose="020F0502020204030204" pitchFamily="34" charset="0"/>
              </a:rPr>
              <a:t> </a:t>
            </a:r>
            <a:endParaRPr lang="tr-TR" sz="3200" dirty="0">
              <a:latin typeface="Calibri" panose="020F0502020204030204" pitchFamily="34" charset="0"/>
            </a:endParaRPr>
          </a:p>
          <a:p>
            <a:pPr marL="0" indent="0">
              <a:buNone/>
            </a:pPr>
            <a:endParaRPr lang="tr-TR" dirty="0">
              <a:latin typeface="Calibri" panose="020F0502020204030204" pitchFamily="34" charset="0"/>
            </a:endParaRPr>
          </a:p>
        </p:txBody>
      </p:sp>
      <p:sp>
        <p:nvSpPr>
          <p:cNvPr id="12" name="Freeform: Shape 11">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90320" y="761999"/>
            <a:ext cx="3156367"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Başlık 2">
            <a:extLst>
              <a:ext uri="{FF2B5EF4-FFF2-40B4-BE49-F238E27FC236}">
                <a16:creationId xmlns:a16="http://schemas.microsoft.com/office/drawing/2014/main" id="{DFEE13A8-5218-4AC1-A0AF-6232B3A24434}"/>
              </a:ext>
            </a:extLst>
          </p:cNvPr>
          <p:cNvSpPr>
            <a:spLocks noGrp="1"/>
          </p:cNvSpPr>
          <p:nvPr>
            <p:ph type="title"/>
          </p:nvPr>
        </p:nvSpPr>
        <p:spPr>
          <a:xfrm>
            <a:off x="6588224" y="1196753"/>
            <a:ext cx="2555776" cy="3795936"/>
          </a:xfrm>
        </p:spPr>
        <p:txBody>
          <a:bodyPr>
            <a:normAutofit/>
          </a:bodyPr>
          <a:lstStyle/>
          <a:p>
            <a:pPr algn="r"/>
            <a:r>
              <a:rPr lang="tr-TR" sz="4800" b="1" dirty="0">
                <a:latin typeface="Calibri" panose="020F0502020204030204" pitchFamily="34" charset="0"/>
              </a:rPr>
              <a:t>Lisans Program Çizelgesi</a:t>
            </a:r>
          </a:p>
        </p:txBody>
      </p:sp>
    </p:spTree>
    <p:extLst>
      <p:ext uri="{BB962C8B-B14F-4D97-AF65-F5344CB8AC3E}">
        <p14:creationId xmlns:p14="http://schemas.microsoft.com/office/powerpoint/2010/main" val="2263514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lgn="l">
              <a:buNone/>
            </a:pPr>
            <a:r>
              <a:rPr lang="tr-TR" sz="2400" b="0" i="0" dirty="0" err="1">
                <a:solidFill>
                  <a:srgbClr val="333333"/>
                </a:solidFill>
                <a:effectLst/>
                <a:latin typeface="Helvetica Neue"/>
              </a:rPr>
              <a:t>Hedef:Tarihi</a:t>
            </a:r>
            <a:r>
              <a:rPr lang="tr-TR" sz="2400" b="0" i="0" dirty="0">
                <a:solidFill>
                  <a:srgbClr val="333333"/>
                </a:solidFill>
                <a:effectLst/>
                <a:latin typeface="Helvetica Neue"/>
              </a:rPr>
              <a:t> olaylar arasında sebep sonuç ilişkisi kurabilen, tarihi bir temelden kaynaklanan günlük sorunlara tarihi açıdan bakabilen ve tarihi çıkarımlarda bulunabilen, sürekli kendini yenileyebilen, bilgiye ulaşabilen eğitim kurumlarında öğretmen, kamu ve özel kurumlarda araştırmacı olarak görev alabilecek becerileri kazanmasına yardım etmek.</a:t>
            </a:r>
          </a:p>
          <a:p>
            <a:pPr marL="0" indent="0">
              <a:buNone/>
            </a:pPr>
            <a:endParaRPr lang="tr-TR" dirty="0"/>
          </a:p>
        </p:txBody>
      </p:sp>
      <p:sp>
        <p:nvSpPr>
          <p:cNvPr id="4" name="Başlık 2">
            <a:extLst>
              <a:ext uri="{FF2B5EF4-FFF2-40B4-BE49-F238E27FC236}">
                <a16:creationId xmlns:a16="http://schemas.microsoft.com/office/drawing/2014/main" id="{8EC62F19-97BF-4320-A4AF-940BFD2E84A6}"/>
              </a:ext>
            </a:extLst>
          </p:cNvPr>
          <p:cNvSpPr>
            <a:spLocks noGrp="1"/>
          </p:cNvSpPr>
          <p:nvPr>
            <p:ph type="title"/>
          </p:nvPr>
        </p:nvSpPr>
        <p:spPr>
          <a:xfrm>
            <a:off x="188913" y="1123950"/>
            <a:ext cx="2211387" cy="4600575"/>
          </a:xfrm>
        </p:spPr>
        <p:txBody>
          <a:bodyPr>
            <a:normAutofit/>
          </a:bodyPr>
          <a:lstStyle/>
          <a:p>
            <a:pPr algn="ctr"/>
            <a:br>
              <a:rPr lang="tr-TR" sz="2600" b="1" dirty="0">
                <a:latin typeface="Calibri" panose="020F0502020204030204" pitchFamily="34" charset="0"/>
              </a:rPr>
            </a:br>
            <a:r>
              <a:rPr lang="tr-TR" sz="2600" b="1" dirty="0">
                <a:latin typeface="Calibri" panose="020F0502020204030204" pitchFamily="34" charset="0"/>
              </a:rPr>
              <a:t>PROGRAM ÇIKTILARI</a:t>
            </a:r>
            <a:br>
              <a:rPr lang="tr-TR" sz="2600" b="1" dirty="0">
                <a:latin typeface="Calibri" panose="020F0502020204030204" pitchFamily="34" charset="0"/>
              </a:rPr>
            </a:br>
            <a:br>
              <a:rPr lang="tr-TR" sz="2600" b="1" dirty="0">
                <a:latin typeface="Calibri" panose="020F0502020204030204" pitchFamily="34" charset="0"/>
              </a:rPr>
            </a:br>
            <a:br>
              <a:rPr lang="tr-TR" sz="2600" b="1" dirty="0">
                <a:latin typeface="Calibri" panose="020F0502020204030204" pitchFamily="34" charset="0"/>
              </a:rPr>
            </a:br>
            <a:r>
              <a:rPr lang="tr-TR" sz="16600" b="1" dirty="0">
                <a:latin typeface="Calibri" panose="020F0502020204030204" pitchFamily="34" charset="0"/>
              </a:rPr>
              <a:t>2</a:t>
            </a:r>
            <a:endParaRPr lang="tr-TR" sz="2600" b="1" dirty="0">
              <a:latin typeface="Calibri" panose="020F0502020204030204" pitchFamily="34" charset="0"/>
            </a:endParaRPr>
          </a:p>
        </p:txBody>
      </p:sp>
    </p:spTree>
    <p:extLst>
      <p:ext uri="{BB962C8B-B14F-4D97-AF65-F5344CB8AC3E}">
        <p14:creationId xmlns:p14="http://schemas.microsoft.com/office/powerpoint/2010/main" val="15759427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8179482"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Başlık 2"/>
          <p:cNvSpPr>
            <a:spLocks noGrp="1"/>
          </p:cNvSpPr>
          <p:nvPr>
            <p:ph type="title"/>
          </p:nvPr>
        </p:nvSpPr>
        <p:spPr>
          <a:xfrm>
            <a:off x="1200565" y="1087374"/>
            <a:ext cx="6737617" cy="1000978"/>
          </a:xfrm>
        </p:spPr>
        <p:txBody>
          <a:bodyPr>
            <a:normAutofit/>
          </a:bodyPr>
          <a:lstStyle/>
          <a:p>
            <a:r>
              <a:rPr lang="tr-TR" sz="4400" b="1" dirty="0">
                <a:latin typeface="Calibri" panose="020F0502020204030204" pitchFamily="34" charset="0"/>
              </a:rPr>
              <a:t>Derslere devam durumu</a:t>
            </a:r>
            <a:endParaRPr lang="tr-TR" sz="4400" dirty="0">
              <a:latin typeface="Calibri" panose="020F0502020204030204" pitchFamily="34" charset="0"/>
            </a:endParaRPr>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0899" y="758952"/>
            <a:ext cx="889035"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 y="2526526"/>
            <a:ext cx="877276"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9264" y="2526526"/>
            <a:ext cx="8190670"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İçerik Yer Tutucusu 1"/>
          <p:cNvSpPr>
            <a:spLocks noGrp="1"/>
          </p:cNvSpPr>
          <p:nvPr>
            <p:ph idx="1"/>
          </p:nvPr>
        </p:nvSpPr>
        <p:spPr>
          <a:xfrm>
            <a:off x="1200564" y="2535446"/>
            <a:ext cx="6737617" cy="3554457"/>
          </a:xfrm>
        </p:spPr>
        <p:txBody>
          <a:bodyPr>
            <a:normAutofit/>
          </a:bodyPr>
          <a:lstStyle/>
          <a:p>
            <a:pPr marL="0" indent="0">
              <a:buNone/>
            </a:pPr>
            <a:r>
              <a:rPr lang="tr-TR" sz="3200" b="1" dirty="0">
                <a:solidFill>
                  <a:schemeClr val="tx1"/>
                </a:solidFill>
                <a:latin typeface="Calibri" panose="020F0502020204030204" pitchFamily="34" charset="0"/>
              </a:rPr>
              <a:t>*Derslere devam durumu, dersin öğretim elemanınca yapılan yoklamalarla tespit edilir. Öğrencilerin; bir dersin dönem sonu sınavına girebilmeleri için teorik derslerin en az % 70’ine, ders uygulamalarının % 80’ine devam etmeleri zorunludur.</a:t>
            </a:r>
          </a:p>
          <a:p>
            <a:pPr marL="0" indent="0">
              <a:buNone/>
            </a:pPr>
            <a:endParaRPr lang="tr-TR" dirty="0">
              <a:solidFill>
                <a:schemeClr val="tx1"/>
              </a:solidFill>
              <a:latin typeface="Calibri" panose="020F0502020204030204" pitchFamily="34" charset="0"/>
            </a:endParaRPr>
          </a:p>
        </p:txBody>
      </p:sp>
    </p:spTree>
    <p:extLst>
      <p:ext uri="{BB962C8B-B14F-4D97-AF65-F5344CB8AC3E}">
        <p14:creationId xmlns:p14="http://schemas.microsoft.com/office/powerpoint/2010/main" val="37526272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8179482"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Başlık 2"/>
          <p:cNvSpPr>
            <a:spLocks noGrp="1"/>
          </p:cNvSpPr>
          <p:nvPr>
            <p:ph type="title"/>
          </p:nvPr>
        </p:nvSpPr>
        <p:spPr>
          <a:xfrm>
            <a:off x="1200565" y="1087374"/>
            <a:ext cx="6737617" cy="1000978"/>
          </a:xfrm>
        </p:spPr>
        <p:txBody>
          <a:bodyPr>
            <a:normAutofit/>
          </a:bodyPr>
          <a:lstStyle/>
          <a:p>
            <a:r>
              <a:rPr lang="tr-TR" sz="4800" b="1" dirty="0">
                <a:latin typeface="Calibri" panose="020F0502020204030204" pitchFamily="34" charset="0"/>
              </a:rPr>
              <a:t>Başarı Puanı</a:t>
            </a:r>
            <a:endParaRPr lang="tr-TR" sz="4800" dirty="0">
              <a:latin typeface="Calibri" panose="020F0502020204030204" pitchFamily="34" charset="0"/>
            </a:endParaRPr>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0899" y="758952"/>
            <a:ext cx="889035"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 y="2526526"/>
            <a:ext cx="877276"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9264" y="2526526"/>
            <a:ext cx="8190670"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İçerik Yer Tutucusu 1"/>
          <p:cNvSpPr>
            <a:spLocks noGrp="1"/>
          </p:cNvSpPr>
          <p:nvPr>
            <p:ph idx="1"/>
          </p:nvPr>
        </p:nvSpPr>
        <p:spPr>
          <a:xfrm>
            <a:off x="1200565" y="2738507"/>
            <a:ext cx="6737616" cy="3351396"/>
          </a:xfrm>
        </p:spPr>
        <p:txBody>
          <a:bodyPr>
            <a:normAutofit fontScale="92500" lnSpcReduction="10000"/>
          </a:bodyPr>
          <a:lstStyle/>
          <a:p>
            <a:pPr marL="0" indent="0">
              <a:buNone/>
            </a:pPr>
            <a:r>
              <a:rPr lang="tr-TR" sz="3200" b="1" dirty="0">
                <a:solidFill>
                  <a:schemeClr val="tx1"/>
                </a:solidFill>
                <a:latin typeface="Calibri" panose="020F0502020204030204" pitchFamily="34" charset="0"/>
              </a:rPr>
              <a:t>*</a:t>
            </a:r>
            <a:r>
              <a:rPr lang="tr-TR" sz="3200" dirty="0">
                <a:solidFill>
                  <a:schemeClr val="tx1"/>
                </a:solidFill>
                <a:latin typeface="Calibri" panose="020F0502020204030204" pitchFamily="34" charset="0"/>
              </a:rPr>
              <a:t> </a:t>
            </a:r>
            <a:r>
              <a:rPr lang="tr-TR" sz="3200" b="1" dirty="0">
                <a:solidFill>
                  <a:schemeClr val="tx1"/>
                </a:solidFill>
                <a:latin typeface="Calibri" panose="020F0502020204030204" pitchFamily="34" charset="0"/>
              </a:rPr>
              <a:t>Bir dersin başarı puanı </a:t>
            </a:r>
            <a:r>
              <a:rPr lang="tr-TR" sz="3200" b="1" dirty="0" err="1">
                <a:solidFill>
                  <a:schemeClr val="tx1"/>
                </a:solidFill>
                <a:latin typeface="Calibri" panose="020F0502020204030204" pitchFamily="34" charset="0"/>
              </a:rPr>
              <a:t>arasınav</a:t>
            </a:r>
            <a:r>
              <a:rPr lang="tr-TR" sz="3200" b="1" dirty="0">
                <a:solidFill>
                  <a:schemeClr val="tx1"/>
                </a:solidFill>
                <a:latin typeface="Calibri" panose="020F0502020204030204" pitchFamily="34" charset="0"/>
              </a:rPr>
              <a:t>  puanının %40’ı ile dönem sonu(final) veya bütünleme sınavından alınan puanın %60 ı toplanarak bulunur.</a:t>
            </a:r>
          </a:p>
          <a:p>
            <a:pPr marL="0" indent="0">
              <a:buNone/>
            </a:pPr>
            <a:r>
              <a:rPr lang="tr-TR" sz="3200" b="1" dirty="0">
                <a:solidFill>
                  <a:schemeClr val="tx1"/>
                </a:solidFill>
                <a:latin typeface="Calibri" panose="020F0502020204030204" pitchFamily="34" charset="0"/>
              </a:rPr>
              <a:t>*Bir dersten başarılı sayılabilmek için; dönem sonu veya bütünleme sınav puanının en az 50, başarı puanının en az 60 olması zorunludur.</a:t>
            </a:r>
          </a:p>
          <a:p>
            <a:pPr marL="0" indent="0">
              <a:buNone/>
            </a:pPr>
            <a:endParaRPr lang="tr-TR"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1484317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EB472E-7CA6-4C2D-81E9-CD39A44F0B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AE0A0486-F672-4FEF-A0A9-E6C3B7E3A5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2467406" cy="5334001"/>
          </a:xfrm>
          <a:prstGeom prst="rect">
            <a:avLst/>
          </a:prstGeom>
          <a:solidFill>
            <a:srgbClr val="C8C8C8">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689BC21-5566-4B70-91EA-44B4299CB3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58902" y="761999"/>
            <a:ext cx="6592726" cy="3810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3">
            <a:extLst>
              <a:ext uri="{FF2B5EF4-FFF2-40B4-BE49-F238E27FC236}">
                <a16:creationId xmlns:a16="http://schemas.microsoft.com/office/drawing/2014/main" id="{7F1FCE6A-97BC-41EB-809A-50936E0F94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50666" y="4684418"/>
            <a:ext cx="6600962" cy="1411582"/>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Alt Başlık 2"/>
          <p:cNvSpPr>
            <a:spLocks noGrp="1"/>
          </p:cNvSpPr>
          <p:nvPr>
            <p:ph type="subTitle" idx="1"/>
          </p:nvPr>
        </p:nvSpPr>
        <p:spPr>
          <a:xfrm>
            <a:off x="3059832" y="1124744"/>
            <a:ext cx="5760640" cy="3024336"/>
          </a:xfrm>
        </p:spPr>
        <p:txBody>
          <a:bodyPr anchor="t">
            <a:normAutofit lnSpcReduction="10000"/>
          </a:bodyPr>
          <a:lstStyle/>
          <a:p>
            <a:r>
              <a:rPr lang="tr-TR" sz="2600" b="1" dirty="0">
                <a:solidFill>
                  <a:schemeClr val="bg2">
                    <a:lumMod val="20000"/>
                    <a:lumOff val="80000"/>
                  </a:schemeClr>
                </a:solidFill>
                <a:latin typeface="Calibri" panose="020F0502020204030204" pitchFamily="34" charset="0"/>
                <a:cs typeface="Arial" pitchFamily="34" charset="0"/>
              </a:rPr>
              <a:t>      </a:t>
            </a:r>
            <a:r>
              <a:rPr lang="tr-TR" sz="3600" b="1" dirty="0">
                <a:solidFill>
                  <a:schemeClr val="bg2">
                    <a:lumMod val="20000"/>
                    <a:lumOff val="80000"/>
                  </a:schemeClr>
                </a:solidFill>
                <a:latin typeface="Calibri" panose="020F0502020204030204" pitchFamily="34" charset="0"/>
                <a:cs typeface="Arial" pitchFamily="34" charset="0"/>
              </a:rPr>
              <a:t>Hedeflenen öğrenme çıktılarına ulaşabilmek amacıyla </a:t>
            </a:r>
            <a:r>
              <a:rPr lang="en-US" sz="3600" b="1" dirty="0">
                <a:solidFill>
                  <a:schemeClr val="bg2">
                    <a:lumMod val="20000"/>
                    <a:lumOff val="80000"/>
                  </a:schemeClr>
                </a:solidFill>
                <a:latin typeface="Calibri" panose="020F0502020204030204" pitchFamily="34" charset="0"/>
                <a:cs typeface="Arial" pitchFamily="34" charset="0"/>
              </a:rPr>
              <a:t>her </a:t>
            </a:r>
            <a:r>
              <a:rPr lang="en-US" sz="3600" b="1" dirty="0" err="1">
                <a:solidFill>
                  <a:schemeClr val="bg2">
                    <a:lumMod val="20000"/>
                    <a:lumOff val="80000"/>
                  </a:schemeClr>
                </a:solidFill>
                <a:latin typeface="Calibri" panose="020F0502020204030204" pitchFamily="34" charset="0"/>
                <a:cs typeface="Arial" pitchFamily="34" charset="0"/>
              </a:rPr>
              <a:t>bir</a:t>
            </a:r>
            <a:r>
              <a:rPr lang="en-US" sz="3600" b="1" dirty="0">
                <a:solidFill>
                  <a:schemeClr val="bg2">
                    <a:lumMod val="20000"/>
                    <a:lumOff val="80000"/>
                  </a:schemeClr>
                </a:solidFill>
                <a:latin typeface="Calibri" panose="020F0502020204030204" pitchFamily="34" charset="0"/>
                <a:cs typeface="Arial" pitchFamily="34" charset="0"/>
              </a:rPr>
              <a:t> </a:t>
            </a:r>
            <a:r>
              <a:rPr lang="en-US" sz="3600" b="1" dirty="0" err="1">
                <a:solidFill>
                  <a:schemeClr val="bg2">
                    <a:lumMod val="20000"/>
                    <a:lumOff val="80000"/>
                  </a:schemeClr>
                </a:solidFill>
                <a:latin typeface="Calibri" panose="020F0502020204030204" pitchFamily="34" charset="0"/>
                <a:cs typeface="Arial" pitchFamily="34" charset="0"/>
              </a:rPr>
              <a:t>ders</a:t>
            </a:r>
            <a:r>
              <a:rPr lang="tr-TR" sz="3600" b="1" dirty="0">
                <a:solidFill>
                  <a:schemeClr val="bg2">
                    <a:lumMod val="20000"/>
                    <a:lumOff val="80000"/>
                  </a:schemeClr>
                </a:solidFill>
                <a:latin typeface="Calibri" panose="020F0502020204030204" pitchFamily="34" charset="0"/>
                <a:cs typeface="Arial" pitchFamily="34" charset="0"/>
              </a:rPr>
              <a:t>in</a:t>
            </a:r>
            <a:r>
              <a:rPr lang="en-US" sz="3600" b="1" dirty="0">
                <a:solidFill>
                  <a:schemeClr val="bg2">
                    <a:lumMod val="20000"/>
                    <a:lumOff val="80000"/>
                  </a:schemeClr>
                </a:solidFill>
                <a:latin typeface="Calibri" panose="020F0502020204030204" pitchFamily="34" charset="0"/>
                <a:cs typeface="Arial" pitchFamily="34" charset="0"/>
              </a:rPr>
              <a:t> </a:t>
            </a:r>
            <a:r>
              <a:rPr lang="en-US" sz="3600" b="1" dirty="0" err="1">
                <a:solidFill>
                  <a:schemeClr val="bg2">
                    <a:lumMod val="20000"/>
                    <a:lumOff val="80000"/>
                  </a:schemeClr>
                </a:solidFill>
                <a:latin typeface="Calibri" panose="020F0502020204030204" pitchFamily="34" charset="0"/>
                <a:cs typeface="Arial" pitchFamily="34" charset="0"/>
              </a:rPr>
              <a:t>tamamla</a:t>
            </a:r>
            <a:r>
              <a:rPr lang="tr-TR" sz="3600" b="1" dirty="0">
                <a:solidFill>
                  <a:schemeClr val="bg2">
                    <a:lumMod val="20000"/>
                    <a:lumOff val="80000"/>
                  </a:schemeClr>
                </a:solidFill>
                <a:latin typeface="Calibri" panose="020F0502020204030204" pitchFamily="34" charset="0"/>
                <a:cs typeface="Arial" pitchFamily="34" charset="0"/>
              </a:rPr>
              <a:t>n</a:t>
            </a:r>
            <a:r>
              <a:rPr lang="en-US" sz="3600" b="1" dirty="0" err="1">
                <a:solidFill>
                  <a:schemeClr val="bg2">
                    <a:lumMod val="20000"/>
                    <a:lumOff val="80000"/>
                  </a:schemeClr>
                </a:solidFill>
                <a:latin typeface="Calibri" panose="020F0502020204030204" pitchFamily="34" charset="0"/>
                <a:cs typeface="Arial" pitchFamily="34" charset="0"/>
              </a:rPr>
              <a:t>ması</a:t>
            </a:r>
            <a:r>
              <a:rPr lang="en-US" sz="3600" b="1" dirty="0">
                <a:solidFill>
                  <a:schemeClr val="bg2">
                    <a:lumMod val="20000"/>
                    <a:lumOff val="80000"/>
                  </a:schemeClr>
                </a:solidFill>
                <a:latin typeface="Calibri" panose="020F0502020204030204" pitchFamily="34" charset="0"/>
                <a:cs typeface="Arial" pitchFamily="34" charset="0"/>
              </a:rPr>
              <a:t> </a:t>
            </a:r>
            <a:r>
              <a:rPr lang="tr-TR" sz="3600" b="1" dirty="0">
                <a:solidFill>
                  <a:schemeClr val="bg2">
                    <a:lumMod val="20000"/>
                    <a:lumOff val="80000"/>
                  </a:schemeClr>
                </a:solidFill>
                <a:latin typeface="Calibri" panose="020F0502020204030204" pitchFamily="34" charset="0"/>
                <a:cs typeface="Arial" pitchFamily="34" charset="0"/>
              </a:rPr>
              <a:t>için gerekli öğrenci iş yükünü gösteren sayısal değerdir.</a:t>
            </a:r>
          </a:p>
          <a:p>
            <a:endParaRPr lang="tr-TR" sz="1600" dirty="0">
              <a:solidFill>
                <a:schemeClr val="accent1"/>
              </a:solidFill>
              <a:latin typeface="Calibri" panose="020F0502020204030204" pitchFamily="34" charset="0"/>
            </a:endParaRPr>
          </a:p>
        </p:txBody>
      </p:sp>
      <p:sp>
        <p:nvSpPr>
          <p:cNvPr id="13" name="Başlık 1">
            <a:extLst>
              <a:ext uri="{FF2B5EF4-FFF2-40B4-BE49-F238E27FC236}">
                <a16:creationId xmlns:a16="http://schemas.microsoft.com/office/drawing/2014/main" id="{2A095D87-68BB-42C6-B0F4-CF4031C04D13}"/>
              </a:ext>
            </a:extLst>
          </p:cNvPr>
          <p:cNvSpPr>
            <a:spLocks noGrp="1"/>
          </p:cNvSpPr>
          <p:nvPr>
            <p:ph type="ctrTitle"/>
          </p:nvPr>
        </p:nvSpPr>
        <p:spPr>
          <a:xfrm>
            <a:off x="0" y="1373834"/>
            <a:ext cx="2718926" cy="3632317"/>
          </a:xfrm>
        </p:spPr>
        <p:txBody>
          <a:bodyPr anchor="b">
            <a:normAutofit/>
          </a:bodyPr>
          <a:lstStyle/>
          <a:p>
            <a:r>
              <a:rPr lang="tr-TR" sz="6700" b="1" dirty="0">
                <a:solidFill>
                  <a:schemeClr val="accent1">
                    <a:lumMod val="75000"/>
                  </a:schemeClr>
                </a:solidFill>
                <a:latin typeface="Calibri" panose="020F0502020204030204" pitchFamily="34" charset="0"/>
              </a:rPr>
              <a:t>AKTS Kredisi Nedir?</a:t>
            </a:r>
            <a:br>
              <a:rPr lang="tr-TR" sz="5000" dirty="0">
                <a:latin typeface="Calibri" panose="020F0502020204030204" pitchFamily="34" charset="0"/>
              </a:rPr>
            </a:br>
            <a:endParaRPr lang="tr-TR" sz="5000" dirty="0">
              <a:latin typeface="Calibri" panose="020F0502020204030204" pitchFamily="34" charset="0"/>
            </a:endParaRPr>
          </a:p>
        </p:txBody>
      </p:sp>
    </p:spTree>
    <p:extLst>
      <p:ext uri="{BB962C8B-B14F-4D97-AF65-F5344CB8AC3E}">
        <p14:creationId xmlns:p14="http://schemas.microsoft.com/office/powerpoint/2010/main" val="20240908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8179482"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Başlık 2"/>
          <p:cNvSpPr>
            <a:spLocks noGrp="1"/>
          </p:cNvSpPr>
          <p:nvPr>
            <p:ph type="title"/>
          </p:nvPr>
        </p:nvSpPr>
        <p:spPr>
          <a:xfrm>
            <a:off x="1200565" y="1087374"/>
            <a:ext cx="6737617" cy="1000978"/>
          </a:xfrm>
        </p:spPr>
        <p:txBody>
          <a:bodyPr>
            <a:normAutofit/>
          </a:bodyPr>
          <a:lstStyle/>
          <a:p>
            <a:pPr marL="0" indent="0"/>
            <a:r>
              <a:rPr lang="tr-TR" sz="2600" b="1">
                <a:latin typeface="Calibri" panose="020F0502020204030204" pitchFamily="34" charset="0"/>
              </a:rPr>
              <a:t> Bir dönemde öngörülecek derslerin AKTS kredisi </a:t>
            </a:r>
            <a:br>
              <a:rPr lang="tr-TR" sz="2600" b="1">
                <a:latin typeface="Calibri" panose="020F0502020204030204" pitchFamily="34" charset="0"/>
              </a:rPr>
            </a:br>
            <a:r>
              <a:rPr lang="tr-TR" sz="2600" b="1">
                <a:latin typeface="Calibri" panose="020F0502020204030204" pitchFamily="34" charset="0"/>
              </a:rPr>
              <a:t>toplamı ne kadar olmalıdır? </a:t>
            </a:r>
            <a:endParaRPr lang="tr-TR" sz="2600">
              <a:latin typeface="Calibri" panose="020F0502020204030204" pitchFamily="34" charset="0"/>
            </a:endParaRPr>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0899" y="758952"/>
            <a:ext cx="889035"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 y="2526526"/>
            <a:ext cx="877276"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9264" y="2526526"/>
            <a:ext cx="8190670"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İçerik Yer Tutucusu 1"/>
          <p:cNvSpPr>
            <a:spLocks noGrp="1"/>
          </p:cNvSpPr>
          <p:nvPr>
            <p:ph idx="1"/>
          </p:nvPr>
        </p:nvSpPr>
        <p:spPr>
          <a:xfrm>
            <a:off x="1200564" y="2535446"/>
            <a:ext cx="6737617" cy="3554457"/>
          </a:xfrm>
        </p:spPr>
        <p:txBody>
          <a:bodyPr>
            <a:normAutofit/>
          </a:bodyPr>
          <a:lstStyle/>
          <a:p>
            <a:pPr marL="0" indent="0" algn="ctr">
              <a:buNone/>
            </a:pPr>
            <a:r>
              <a:rPr lang="tr-TR" sz="3600" b="1" dirty="0">
                <a:solidFill>
                  <a:schemeClr val="tx1"/>
                </a:solidFill>
                <a:latin typeface="Calibri" panose="020F0502020204030204" pitchFamily="34" charset="0"/>
              </a:rPr>
              <a:t>      Bir dönemde öngörülecek derslerin AKTS kredisi toplamı 30’dur. Bir akademik yılda derslerin toplam kredisi 60 olmalıdır.</a:t>
            </a:r>
            <a:endParaRPr lang="tr-TR" sz="36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28627812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8179482"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Başlık 2"/>
          <p:cNvSpPr>
            <a:spLocks noGrp="1"/>
          </p:cNvSpPr>
          <p:nvPr>
            <p:ph type="title"/>
          </p:nvPr>
        </p:nvSpPr>
        <p:spPr>
          <a:xfrm>
            <a:off x="1200565" y="1087374"/>
            <a:ext cx="6737617" cy="1000978"/>
          </a:xfrm>
        </p:spPr>
        <p:txBody>
          <a:bodyPr>
            <a:normAutofit fontScale="90000"/>
          </a:bodyPr>
          <a:lstStyle/>
          <a:p>
            <a:br>
              <a:rPr lang="tr-TR" sz="1200" b="1" dirty="0">
                <a:latin typeface="Calibri" panose="020F0502020204030204" pitchFamily="34" charset="0"/>
              </a:rPr>
            </a:br>
            <a:br>
              <a:rPr lang="tr-TR" sz="1200" b="1" dirty="0">
                <a:latin typeface="Calibri" panose="020F0502020204030204" pitchFamily="34" charset="0"/>
              </a:rPr>
            </a:br>
            <a:br>
              <a:rPr lang="tr-TR" sz="1200" b="1" dirty="0">
                <a:latin typeface="Calibri" panose="020F0502020204030204" pitchFamily="34" charset="0"/>
              </a:rPr>
            </a:br>
            <a:r>
              <a:rPr lang="tr-TR" sz="4000" b="1" dirty="0">
                <a:latin typeface="Calibri" panose="020F0502020204030204" pitchFamily="34" charset="0"/>
              </a:rPr>
              <a:t>Bağıl değerlendirme sistemi Nedir? </a:t>
            </a:r>
            <a:br>
              <a:rPr lang="tr-TR" sz="4000" b="1" dirty="0">
                <a:latin typeface="Calibri" panose="020F0502020204030204" pitchFamily="34" charset="0"/>
              </a:rPr>
            </a:br>
            <a:endParaRPr lang="tr-TR" sz="1200" b="1" dirty="0">
              <a:latin typeface="Calibri" panose="020F0502020204030204" pitchFamily="34" charset="0"/>
            </a:endParaRPr>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0899" y="758952"/>
            <a:ext cx="889035"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 y="2526526"/>
            <a:ext cx="877276"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9264" y="2526526"/>
            <a:ext cx="8190670"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İçerik Yer Tutucusu 1"/>
          <p:cNvSpPr>
            <a:spLocks noGrp="1"/>
          </p:cNvSpPr>
          <p:nvPr>
            <p:ph idx="1"/>
          </p:nvPr>
        </p:nvSpPr>
        <p:spPr>
          <a:xfrm>
            <a:off x="1200564" y="2535446"/>
            <a:ext cx="6737617" cy="3554457"/>
          </a:xfrm>
        </p:spPr>
        <p:txBody>
          <a:bodyPr>
            <a:normAutofit/>
          </a:bodyPr>
          <a:lstStyle/>
          <a:p>
            <a:pPr marL="0" indent="0">
              <a:buNone/>
            </a:pPr>
            <a:r>
              <a:rPr lang="tr-TR" b="1">
                <a:solidFill>
                  <a:schemeClr val="tx1"/>
                </a:solidFill>
                <a:latin typeface="Calibri" panose="020F0502020204030204" pitchFamily="34" charset="0"/>
              </a:rPr>
              <a:t>      Öğrencilerin laboratuvar, ödev ve benzeri dönem içi çalışmaları ile ara sınav, dönem sonu sınavı ve bütünleme sınavı notlarının ağırlıklarına göre belirlenen başarı not  ortalamasını, o dersi alan öğrencilerin başarı düzeyine göre belirleyen sistemdir.</a:t>
            </a:r>
          </a:p>
          <a:p>
            <a:endParaRPr lang="tr-TR" b="1">
              <a:solidFill>
                <a:schemeClr val="tx1"/>
              </a:solidFill>
              <a:latin typeface="Calibri" panose="020F0502020204030204" pitchFamily="34" charset="0"/>
            </a:endParaRPr>
          </a:p>
          <a:p>
            <a:pPr marL="0" indent="0">
              <a:buNone/>
            </a:pPr>
            <a:endParaRPr lang="tr-TR">
              <a:solidFill>
                <a:schemeClr val="tx1"/>
              </a:solidFill>
              <a:latin typeface="Calibri" panose="020F0502020204030204" pitchFamily="34" charset="0"/>
            </a:endParaRPr>
          </a:p>
        </p:txBody>
      </p:sp>
    </p:spTree>
    <p:extLst>
      <p:ext uri="{BB962C8B-B14F-4D97-AF65-F5344CB8AC3E}">
        <p14:creationId xmlns:p14="http://schemas.microsoft.com/office/powerpoint/2010/main" val="28459592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8179482"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Başlık 2"/>
          <p:cNvSpPr>
            <a:spLocks noGrp="1"/>
          </p:cNvSpPr>
          <p:nvPr>
            <p:ph type="title"/>
          </p:nvPr>
        </p:nvSpPr>
        <p:spPr>
          <a:xfrm>
            <a:off x="1200565" y="1087374"/>
            <a:ext cx="6737617" cy="1000978"/>
          </a:xfrm>
        </p:spPr>
        <p:txBody>
          <a:bodyPr>
            <a:normAutofit fontScale="90000"/>
          </a:bodyPr>
          <a:lstStyle/>
          <a:p>
            <a:br>
              <a:rPr lang="tr-TR" sz="1200" b="1" dirty="0">
                <a:latin typeface="Calibri" panose="020F0502020204030204" pitchFamily="34" charset="0"/>
              </a:rPr>
            </a:br>
            <a:br>
              <a:rPr lang="tr-TR" sz="1200" b="1" dirty="0">
                <a:latin typeface="Calibri" panose="020F0502020204030204" pitchFamily="34" charset="0"/>
              </a:rPr>
            </a:br>
            <a:r>
              <a:rPr lang="tr-TR" sz="4000" b="1" dirty="0">
                <a:latin typeface="Calibri" panose="020F0502020204030204" pitchFamily="34" charset="0"/>
              </a:rPr>
              <a:t>Genel ağırlıklı not ortalaması (GANO) Nedir?</a:t>
            </a:r>
            <a:br>
              <a:rPr lang="tr-TR" sz="4000" dirty="0">
                <a:latin typeface="Calibri" panose="020F0502020204030204" pitchFamily="34" charset="0"/>
              </a:rPr>
            </a:br>
            <a:endParaRPr lang="tr-TR" sz="1200" dirty="0">
              <a:latin typeface="Calibri" panose="020F0502020204030204" pitchFamily="34" charset="0"/>
            </a:endParaRPr>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0899" y="758952"/>
            <a:ext cx="889035"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 y="2526526"/>
            <a:ext cx="877276"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9264" y="2526526"/>
            <a:ext cx="8190670"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İçerik Yer Tutucusu 1"/>
          <p:cNvSpPr>
            <a:spLocks noGrp="1"/>
          </p:cNvSpPr>
          <p:nvPr>
            <p:ph idx="1"/>
          </p:nvPr>
        </p:nvSpPr>
        <p:spPr>
          <a:xfrm>
            <a:off x="1200564" y="2535446"/>
            <a:ext cx="6737617" cy="3554457"/>
          </a:xfrm>
        </p:spPr>
        <p:txBody>
          <a:bodyPr>
            <a:normAutofit/>
          </a:bodyPr>
          <a:lstStyle/>
          <a:p>
            <a:pPr marL="0" indent="0">
              <a:buNone/>
            </a:pPr>
            <a:r>
              <a:rPr lang="tr-TR" b="1" dirty="0">
                <a:solidFill>
                  <a:schemeClr val="tx1"/>
                </a:solidFill>
                <a:latin typeface="Calibri" panose="020F0502020204030204" pitchFamily="34" charset="0"/>
              </a:rPr>
              <a:t>       </a:t>
            </a:r>
            <a:r>
              <a:rPr lang="tr-TR" sz="2800" b="1" dirty="0">
                <a:solidFill>
                  <a:schemeClr val="tx1"/>
                </a:solidFill>
                <a:latin typeface="Calibri" panose="020F0502020204030204" pitchFamily="34" charset="0"/>
              </a:rPr>
              <a:t>Her bir dersten elde edilen başarı notu katsayısının o dersin kredisi ile çarpılmasından bulunan sonucun, alınan tüm derslerin toplam kredisine bölünmesi ile bulunacak değerdir. </a:t>
            </a:r>
          </a:p>
          <a:p>
            <a:pPr marL="0" indent="0">
              <a:buNone/>
            </a:pPr>
            <a:r>
              <a:rPr lang="tr-TR" b="1" dirty="0">
                <a:solidFill>
                  <a:schemeClr val="tx1"/>
                </a:solidFill>
                <a:latin typeface="Calibri" panose="020F0502020204030204" pitchFamily="34" charset="0"/>
              </a:rPr>
              <a:t> </a:t>
            </a:r>
          </a:p>
          <a:p>
            <a:pPr marL="0" indent="0">
              <a:buNone/>
            </a:pPr>
            <a:r>
              <a:rPr lang="tr-TR" dirty="0">
                <a:solidFill>
                  <a:schemeClr val="tx1"/>
                </a:solidFill>
                <a:latin typeface="Calibri" panose="020F0502020204030204" pitchFamily="34" charset="0"/>
              </a:rPr>
              <a:t>  </a:t>
            </a:r>
          </a:p>
        </p:txBody>
      </p:sp>
    </p:spTree>
    <p:extLst>
      <p:ext uri="{BB962C8B-B14F-4D97-AF65-F5344CB8AC3E}">
        <p14:creationId xmlns:p14="http://schemas.microsoft.com/office/powerpoint/2010/main" val="34085504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8179482"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Başlık 2"/>
          <p:cNvSpPr>
            <a:spLocks noGrp="1"/>
          </p:cNvSpPr>
          <p:nvPr>
            <p:ph type="title"/>
          </p:nvPr>
        </p:nvSpPr>
        <p:spPr>
          <a:xfrm>
            <a:off x="1200565" y="1087374"/>
            <a:ext cx="6737617" cy="1000978"/>
          </a:xfrm>
        </p:spPr>
        <p:txBody>
          <a:bodyPr>
            <a:normAutofit/>
          </a:bodyPr>
          <a:lstStyle/>
          <a:p>
            <a:r>
              <a:rPr lang="tr-TR" sz="4000" b="1" dirty="0">
                <a:latin typeface="Calibri" panose="020F0502020204030204" pitchFamily="34" charset="0"/>
              </a:rPr>
              <a:t>Çift </a:t>
            </a:r>
            <a:r>
              <a:rPr lang="tr-TR" sz="4000" b="1" dirty="0" err="1">
                <a:latin typeface="Calibri" panose="020F0502020204030204" pitchFamily="34" charset="0"/>
              </a:rPr>
              <a:t>Anadal</a:t>
            </a:r>
            <a:r>
              <a:rPr lang="tr-TR" sz="4000" b="1" dirty="0">
                <a:latin typeface="Calibri" panose="020F0502020204030204" pitchFamily="34" charset="0"/>
              </a:rPr>
              <a:t> Programı</a:t>
            </a:r>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0899" y="758952"/>
            <a:ext cx="889035"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 y="2526526"/>
            <a:ext cx="877276"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9264" y="2526526"/>
            <a:ext cx="8190670"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İçerik Yer Tutucusu 1"/>
          <p:cNvSpPr>
            <a:spLocks noGrp="1"/>
          </p:cNvSpPr>
          <p:nvPr>
            <p:ph idx="1"/>
          </p:nvPr>
        </p:nvSpPr>
        <p:spPr>
          <a:xfrm>
            <a:off x="1200565" y="3045636"/>
            <a:ext cx="7403884" cy="3428315"/>
          </a:xfrm>
        </p:spPr>
        <p:txBody>
          <a:bodyPr>
            <a:normAutofit lnSpcReduction="10000"/>
          </a:bodyPr>
          <a:lstStyle/>
          <a:p>
            <a:pPr marL="0" indent="0">
              <a:buNone/>
            </a:pPr>
            <a:r>
              <a:rPr lang="tr-TR" sz="3100" b="1" dirty="0">
                <a:solidFill>
                  <a:schemeClr val="tx1"/>
                </a:solidFill>
                <a:latin typeface="Calibri" panose="020F0502020204030204" pitchFamily="34" charset="0"/>
              </a:rPr>
              <a:t>*</a:t>
            </a:r>
            <a:r>
              <a:rPr lang="tr-TR" sz="3100" dirty="0">
                <a:solidFill>
                  <a:schemeClr val="tx1"/>
                </a:solidFill>
                <a:latin typeface="Calibri" panose="020F0502020204030204" pitchFamily="34" charset="0"/>
              </a:rPr>
              <a:t> </a:t>
            </a:r>
            <a:r>
              <a:rPr lang="tr-TR" sz="3100" b="1" dirty="0">
                <a:solidFill>
                  <a:schemeClr val="tx1"/>
                </a:solidFill>
                <a:latin typeface="Calibri" panose="020F0502020204030204" pitchFamily="34" charset="0"/>
              </a:rPr>
              <a:t>Çift </a:t>
            </a:r>
            <a:r>
              <a:rPr lang="tr-TR" sz="3100" b="1" dirty="0" err="1">
                <a:solidFill>
                  <a:schemeClr val="tx1"/>
                </a:solidFill>
                <a:latin typeface="Calibri" panose="020F0502020204030204" pitchFamily="34" charset="0"/>
              </a:rPr>
              <a:t>Anadal</a:t>
            </a:r>
            <a:r>
              <a:rPr lang="tr-TR" sz="3100" b="1" dirty="0">
                <a:solidFill>
                  <a:schemeClr val="tx1"/>
                </a:solidFill>
                <a:latin typeface="Calibri" panose="020F0502020204030204" pitchFamily="34" charset="0"/>
              </a:rPr>
              <a:t> Programı (ÇAP, İkinci Lisans Programı), öğrencilerin, lisans öğrenimleri boyunca, </a:t>
            </a:r>
            <a:r>
              <a:rPr lang="tr-TR" sz="3100" b="1" dirty="0" err="1">
                <a:solidFill>
                  <a:schemeClr val="tx1"/>
                </a:solidFill>
                <a:latin typeface="Calibri" panose="020F0502020204030204" pitchFamily="34" charset="0"/>
              </a:rPr>
              <a:t>anadal</a:t>
            </a:r>
            <a:r>
              <a:rPr lang="tr-TR" sz="3100" b="1" dirty="0">
                <a:solidFill>
                  <a:schemeClr val="tx1"/>
                </a:solidFill>
                <a:latin typeface="Calibri" panose="020F0502020204030204" pitchFamily="34" charset="0"/>
              </a:rPr>
              <a:t> lisans programına bilim alanı bakımından yakın olan başka bir bölümün lisans diplomasını almalarını sağlayan eğitim öğretim programıdır.</a:t>
            </a:r>
          </a:p>
          <a:p>
            <a:pPr marL="0" indent="0">
              <a:buNone/>
            </a:pPr>
            <a:r>
              <a:rPr lang="tr-TR" sz="3100" b="1" dirty="0">
                <a:solidFill>
                  <a:schemeClr val="tx1"/>
                </a:solidFill>
                <a:latin typeface="Calibri" panose="020F0502020204030204" pitchFamily="34" charset="0"/>
              </a:rPr>
              <a:t>*</a:t>
            </a:r>
            <a:r>
              <a:rPr lang="tr-TR" sz="3100" dirty="0">
                <a:solidFill>
                  <a:schemeClr val="tx1"/>
                </a:solidFill>
                <a:latin typeface="Calibri" panose="020F0502020204030204" pitchFamily="34" charset="0"/>
              </a:rPr>
              <a:t> </a:t>
            </a:r>
            <a:r>
              <a:rPr lang="tr-TR" sz="3100" b="1" dirty="0">
                <a:solidFill>
                  <a:schemeClr val="tx1"/>
                </a:solidFill>
                <a:latin typeface="Calibri" panose="020F0502020204030204" pitchFamily="34" charset="0"/>
              </a:rPr>
              <a:t>ÇAP sadece Üniversitemiz bünyesindeki bölümler arasında gerçekleştirilebilir. </a:t>
            </a:r>
          </a:p>
          <a:p>
            <a:pPr marL="0" indent="0">
              <a:buNone/>
            </a:pPr>
            <a:endParaRPr lang="tr-TR" dirty="0">
              <a:solidFill>
                <a:schemeClr val="tx1"/>
              </a:solidFill>
              <a:latin typeface="Calibri" panose="020F0502020204030204" pitchFamily="34" charset="0"/>
            </a:endParaRPr>
          </a:p>
          <a:p>
            <a:pPr marL="0" indent="0">
              <a:buNone/>
            </a:pPr>
            <a:endParaRPr lang="tr-TR" dirty="0">
              <a:solidFill>
                <a:schemeClr val="tx1"/>
              </a:solidFill>
              <a:latin typeface="Calibri" panose="020F0502020204030204" pitchFamily="34" charset="0"/>
            </a:endParaRPr>
          </a:p>
        </p:txBody>
      </p:sp>
    </p:spTree>
    <p:extLst>
      <p:ext uri="{BB962C8B-B14F-4D97-AF65-F5344CB8AC3E}">
        <p14:creationId xmlns:p14="http://schemas.microsoft.com/office/powerpoint/2010/main" val="25816362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8179482"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0899" y="758952"/>
            <a:ext cx="889035"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 y="2526526"/>
            <a:ext cx="877276"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9264" y="2526526"/>
            <a:ext cx="8190670"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İçerik Yer Tutucusu 1"/>
          <p:cNvSpPr>
            <a:spLocks noGrp="1"/>
          </p:cNvSpPr>
          <p:nvPr>
            <p:ph idx="1"/>
          </p:nvPr>
        </p:nvSpPr>
        <p:spPr>
          <a:xfrm>
            <a:off x="1220284" y="2738571"/>
            <a:ext cx="7456172" cy="3179247"/>
          </a:xfrm>
        </p:spPr>
        <p:txBody>
          <a:bodyPr>
            <a:normAutofit lnSpcReduction="10000"/>
          </a:bodyPr>
          <a:lstStyle/>
          <a:p>
            <a:pPr marL="0" indent="0">
              <a:buNone/>
            </a:pPr>
            <a:r>
              <a:rPr lang="tr-TR" sz="2400" b="1" dirty="0">
                <a:solidFill>
                  <a:schemeClr val="tx1"/>
                </a:solidFill>
                <a:latin typeface="Calibri" panose="020F0502020204030204" pitchFamily="34" charset="0"/>
              </a:rPr>
              <a:t>*Öğrenci, </a:t>
            </a:r>
            <a:r>
              <a:rPr lang="tr-TR" sz="2400" b="1" dirty="0" err="1">
                <a:solidFill>
                  <a:schemeClr val="tx1"/>
                </a:solidFill>
                <a:latin typeface="Calibri" panose="020F0502020204030204" pitchFamily="34" charset="0"/>
              </a:rPr>
              <a:t>ÇAP'a</a:t>
            </a:r>
            <a:r>
              <a:rPr lang="tr-TR" sz="2400" b="1" dirty="0">
                <a:solidFill>
                  <a:schemeClr val="tx1"/>
                </a:solidFill>
                <a:latin typeface="Calibri" panose="020F0502020204030204" pitchFamily="34" charset="0"/>
              </a:rPr>
              <a:t>, </a:t>
            </a:r>
            <a:r>
              <a:rPr lang="tr-TR" sz="2400" b="1" dirty="0" err="1">
                <a:solidFill>
                  <a:schemeClr val="tx1"/>
                </a:solidFill>
                <a:latin typeface="Calibri" panose="020F0502020204030204" pitchFamily="34" charset="0"/>
              </a:rPr>
              <a:t>anadal</a:t>
            </a:r>
            <a:r>
              <a:rPr lang="tr-TR" sz="2400" b="1" dirty="0">
                <a:solidFill>
                  <a:schemeClr val="tx1"/>
                </a:solidFill>
                <a:latin typeface="Calibri" panose="020F0502020204030204" pitchFamily="34" charset="0"/>
              </a:rPr>
              <a:t> diploma programının en erken üçüncü yarıyılın başında, en geç ise beşinci yarıyılın başında başvurabilir.</a:t>
            </a:r>
          </a:p>
          <a:p>
            <a:pPr marL="0" indent="0">
              <a:buNone/>
            </a:pPr>
            <a:r>
              <a:rPr lang="tr-TR" sz="2400" b="1" dirty="0">
                <a:solidFill>
                  <a:schemeClr val="tx1"/>
                </a:solidFill>
                <a:latin typeface="Calibri" panose="020F0502020204030204" pitchFamily="34" charset="0"/>
              </a:rPr>
              <a:t>*Öğrencinin </a:t>
            </a:r>
            <a:r>
              <a:rPr lang="tr-TR" sz="2400" b="1" dirty="0" err="1">
                <a:solidFill>
                  <a:schemeClr val="tx1"/>
                </a:solidFill>
                <a:latin typeface="Calibri" panose="020F0502020204030204" pitchFamily="34" charset="0"/>
              </a:rPr>
              <a:t>ÇAP'a</a:t>
            </a:r>
            <a:r>
              <a:rPr lang="tr-TR" sz="2400" b="1" dirty="0">
                <a:solidFill>
                  <a:schemeClr val="tx1"/>
                </a:solidFill>
                <a:latin typeface="Calibri" panose="020F0502020204030204" pitchFamily="34" charset="0"/>
              </a:rPr>
              <a:t> başvurabilmesi için başvurduğu yarıyıla kadar </a:t>
            </a:r>
            <a:r>
              <a:rPr lang="tr-TR" sz="2400" b="1" dirty="0" err="1">
                <a:solidFill>
                  <a:schemeClr val="tx1"/>
                </a:solidFill>
                <a:latin typeface="Calibri" panose="020F0502020204030204" pitchFamily="34" charset="0"/>
              </a:rPr>
              <a:t>anadal</a:t>
            </a:r>
            <a:r>
              <a:rPr lang="tr-TR" sz="2400" b="1" dirty="0">
                <a:solidFill>
                  <a:schemeClr val="tx1"/>
                </a:solidFill>
                <a:latin typeface="Calibri" panose="020F0502020204030204" pitchFamily="34" charset="0"/>
              </a:rPr>
              <a:t> lisans programında yer alan tüm dersleri almış ve başarmış olması, başvurusu sırasındaki genel not ortalamasının en az 3,00 olması ve </a:t>
            </a:r>
            <a:r>
              <a:rPr lang="tr-TR" sz="2400" b="1" dirty="0" err="1">
                <a:solidFill>
                  <a:schemeClr val="tx1"/>
                </a:solidFill>
                <a:latin typeface="Calibri" panose="020F0502020204030204" pitchFamily="34" charset="0"/>
              </a:rPr>
              <a:t>anadal</a:t>
            </a:r>
            <a:r>
              <a:rPr lang="tr-TR" sz="2400" b="1" dirty="0">
                <a:solidFill>
                  <a:schemeClr val="tx1"/>
                </a:solidFill>
                <a:latin typeface="Calibri" panose="020F0502020204030204" pitchFamily="34" charset="0"/>
              </a:rPr>
              <a:t> diploma programının ilgili sınıfında başarı sıralaması itibarı ile en üst %20'sinde bulunması gerekir.</a:t>
            </a:r>
            <a:endParaRPr lang="tr-TR" b="1" dirty="0">
              <a:solidFill>
                <a:schemeClr val="tx1"/>
              </a:solidFill>
              <a:latin typeface="Calibri" panose="020F0502020204030204" pitchFamily="34" charset="0"/>
            </a:endParaRPr>
          </a:p>
        </p:txBody>
      </p:sp>
      <p:sp>
        <p:nvSpPr>
          <p:cNvPr id="9" name="Başlık 2">
            <a:extLst>
              <a:ext uri="{FF2B5EF4-FFF2-40B4-BE49-F238E27FC236}">
                <a16:creationId xmlns:a16="http://schemas.microsoft.com/office/drawing/2014/main" id="{7443CD46-1CF1-4280-9AD2-D05D2C84CE3D}"/>
              </a:ext>
            </a:extLst>
          </p:cNvPr>
          <p:cNvSpPr>
            <a:spLocks noGrp="1"/>
          </p:cNvSpPr>
          <p:nvPr>
            <p:ph type="title"/>
          </p:nvPr>
        </p:nvSpPr>
        <p:spPr>
          <a:xfrm>
            <a:off x="1200150" y="1087438"/>
            <a:ext cx="6737350" cy="1000125"/>
          </a:xfrm>
        </p:spPr>
        <p:txBody>
          <a:bodyPr>
            <a:normAutofit/>
          </a:bodyPr>
          <a:lstStyle/>
          <a:p>
            <a:r>
              <a:rPr lang="tr-TR" sz="4000" b="1" dirty="0">
                <a:latin typeface="Calibri" panose="020F0502020204030204" pitchFamily="34" charset="0"/>
              </a:rPr>
              <a:t>Çift </a:t>
            </a:r>
            <a:r>
              <a:rPr lang="tr-TR" sz="4000" b="1" dirty="0" err="1">
                <a:latin typeface="Calibri" panose="020F0502020204030204" pitchFamily="34" charset="0"/>
              </a:rPr>
              <a:t>Anadal</a:t>
            </a:r>
            <a:r>
              <a:rPr lang="tr-TR" sz="4000" b="1" dirty="0">
                <a:latin typeface="Calibri" panose="020F0502020204030204" pitchFamily="34" charset="0"/>
              </a:rPr>
              <a:t> Programı</a:t>
            </a:r>
          </a:p>
        </p:txBody>
      </p:sp>
    </p:spTree>
    <p:extLst>
      <p:ext uri="{BB962C8B-B14F-4D97-AF65-F5344CB8AC3E}">
        <p14:creationId xmlns:p14="http://schemas.microsoft.com/office/powerpoint/2010/main" val="3900131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8179482"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0899" y="758952"/>
            <a:ext cx="889035"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 y="2526526"/>
            <a:ext cx="877276"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9264" y="2526526"/>
            <a:ext cx="8190670"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İçerik Yer Tutucusu 1"/>
          <p:cNvSpPr>
            <a:spLocks noGrp="1"/>
          </p:cNvSpPr>
          <p:nvPr>
            <p:ph idx="1"/>
          </p:nvPr>
        </p:nvSpPr>
        <p:spPr>
          <a:xfrm>
            <a:off x="1200564" y="2535446"/>
            <a:ext cx="6737617" cy="3554457"/>
          </a:xfrm>
        </p:spPr>
        <p:txBody>
          <a:bodyPr>
            <a:normAutofit/>
          </a:bodyPr>
          <a:lstStyle/>
          <a:p>
            <a:pPr marL="0" indent="0">
              <a:buNone/>
            </a:pPr>
            <a:r>
              <a:rPr lang="tr-TR" b="1" dirty="0">
                <a:solidFill>
                  <a:schemeClr val="tx1"/>
                </a:solidFill>
              </a:rPr>
              <a:t>Öğrencilerimizin Çift </a:t>
            </a:r>
            <a:r>
              <a:rPr lang="tr-TR" b="1" dirty="0" err="1">
                <a:solidFill>
                  <a:schemeClr val="tx1"/>
                </a:solidFill>
              </a:rPr>
              <a:t>Anadal</a:t>
            </a:r>
            <a:r>
              <a:rPr lang="tr-TR" b="1" dirty="0">
                <a:solidFill>
                  <a:schemeClr val="tx1"/>
                </a:solidFill>
              </a:rPr>
              <a:t> Eğitimi Alabilecekleri Bölümler: </a:t>
            </a:r>
          </a:p>
          <a:p>
            <a:pPr marL="0" indent="0">
              <a:buNone/>
            </a:pPr>
            <a:r>
              <a:rPr lang="tr-TR" b="1" dirty="0">
                <a:solidFill>
                  <a:schemeClr val="tx1"/>
                </a:solidFill>
              </a:rPr>
              <a:t>                   Program düzenlemeleri kapsamında ÇAP kontenjanımız bu eğitim yılı içinde bulunmamaktadır. </a:t>
            </a:r>
          </a:p>
        </p:txBody>
      </p:sp>
      <p:sp>
        <p:nvSpPr>
          <p:cNvPr id="9" name="Başlık 2">
            <a:extLst>
              <a:ext uri="{FF2B5EF4-FFF2-40B4-BE49-F238E27FC236}">
                <a16:creationId xmlns:a16="http://schemas.microsoft.com/office/drawing/2014/main" id="{2C7F7C3F-627B-4279-AB90-EE3DFFBD59CB}"/>
              </a:ext>
            </a:extLst>
          </p:cNvPr>
          <p:cNvSpPr>
            <a:spLocks noGrp="1"/>
          </p:cNvSpPr>
          <p:nvPr>
            <p:ph type="title"/>
          </p:nvPr>
        </p:nvSpPr>
        <p:spPr>
          <a:xfrm>
            <a:off x="1200150" y="1087438"/>
            <a:ext cx="6737350" cy="1000125"/>
          </a:xfrm>
        </p:spPr>
        <p:txBody>
          <a:bodyPr>
            <a:normAutofit/>
          </a:bodyPr>
          <a:lstStyle/>
          <a:p>
            <a:r>
              <a:rPr lang="tr-TR" sz="4000" b="1" dirty="0">
                <a:latin typeface="Calibri" panose="020F0502020204030204" pitchFamily="34" charset="0"/>
              </a:rPr>
              <a:t>Çift </a:t>
            </a:r>
            <a:r>
              <a:rPr lang="tr-TR" sz="4000" b="1" dirty="0" err="1">
                <a:latin typeface="Calibri" panose="020F0502020204030204" pitchFamily="34" charset="0"/>
              </a:rPr>
              <a:t>Anadal</a:t>
            </a:r>
            <a:r>
              <a:rPr lang="tr-TR" sz="4000" b="1" dirty="0">
                <a:latin typeface="Calibri" panose="020F0502020204030204" pitchFamily="34" charset="0"/>
              </a:rPr>
              <a:t> Programı</a:t>
            </a:r>
          </a:p>
        </p:txBody>
      </p:sp>
    </p:spTree>
    <p:extLst>
      <p:ext uri="{BB962C8B-B14F-4D97-AF65-F5344CB8AC3E}">
        <p14:creationId xmlns:p14="http://schemas.microsoft.com/office/powerpoint/2010/main" val="464461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8179482"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Başlık 2"/>
          <p:cNvSpPr>
            <a:spLocks noGrp="1"/>
          </p:cNvSpPr>
          <p:nvPr>
            <p:ph type="title"/>
          </p:nvPr>
        </p:nvSpPr>
        <p:spPr>
          <a:xfrm>
            <a:off x="1200565" y="1087374"/>
            <a:ext cx="6737617" cy="1000978"/>
          </a:xfrm>
        </p:spPr>
        <p:txBody>
          <a:bodyPr>
            <a:normAutofit/>
          </a:bodyPr>
          <a:lstStyle/>
          <a:p>
            <a:r>
              <a:rPr lang="tr-TR" sz="4000" b="1" dirty="0" err="1">
                <a:latin typeface="Calibri" panose="020F0502020204030204" pitchFamily="34" charset="0"/>
                <a:cs typeface="Arial" pitchFamily="34" charset="0"/>
              </a:rPr>
              <a:t>Yandal</a:t>
            </a:r>
            <a:r>
              <a:rPr lang="tr-TR" sz="4000" b="1" dirty="0">
                <a:latin typeface="Calibri" panose="020F0502020204030204" pitchFamily="34" charset="0"/>
                <a:cs typeface="Arial" pitchFamily="34" charset="0"/>
              </a:rPr>
              <a:t> Programı</a:t>
            </a:r>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0899" y="758952"/>
            <a:ext cx="889035"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 y="2526526"/>
            <a:ext cx="877276"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9264" y="2526526"/>
            <a:ext cx="8190670"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İçerik Yer Tutucusu 1"/>
          <p:cNvSpPr>
            <a:spLocks noGrp="1"/>
          </p:cNvSpPr>
          <p:nvPr>
            <p:ph idx="1"/>
          </p:nvPr>
        </p:nvSpPr>
        <p:spPr>
          <a:xfrm>
            <a:off x="1200564" y="2535446"/>
            <a:ext cx="7475892" cy="3554457"/>
          </a:xfrm>
        </p:spPr>
        <p:txBody>
          <a:bodyPr>
            <a:normAutofit/>
          </a:bodyPr>
          <a:lstStyle/>
          <a:p>
            <a:pPr marL="0" indent="0">
              <a:buNone/>
            </a:pPr>
            <a:r>
              <a:rPr lang="tr-TR" sz="2800" b="1" dirty="0">
                <a:solidFill>
                  <a:schemeClr val="tx1"/>
                </a:solidFill>
                <a:latin typeface="Calibri" panose="020F0502020204030204" pitchFamily="34" charset="0"/>
              </a:rPr>
              <a:t>* </a:t>
            </a:r>
            <a:r>
              <a:rPr lang="tr-TR" sz="2800" b="1" dirty="0" err="1">
                <a:solidFill>
                  <a:schemeClr val="tx1"/>
                </a:solidFill>
                <a:latin typeface="Calibri" panose="020F0502020204030204" pitchFamily="34" charset="0"/>
              </a:rPr>
              <a:t>Yandal</a:t>
            </a:r>
            <a:r>
              <a:rPr lang="tr-TR" sz="2800" b="1" dirty="0">
                <a:solidFill>
                  <a:schemeClr val="tx1"/>
                </a:solidFill>
                <a:latin typeface="Calibri" panose="020F0502020204030204" pitchFamily="34" charset="0"/>
              </a:rPr>
              <a:t> Programı, öğrencilerin ilgi duydukları başka bir bölümde belirli bir alanda bilgi sahibi olmalarına imkân sağlamak amacıyla oluşturulan eğitim öğretim programıdır.</a:t>
            </a:r>
          </a:p>
          <a:p>
            <a:pPr marL="0" indent="0">
              <a:buNone/>
            </a:pPr>
            <a:r>
              <a:rPr lang="tr-TR" sz="2800" b="1" dirty="0">
                <a:solidFill>
                  <a:schemeClr val="tx1"/>
                </a:solidFill>
                <a:latin typeface="Calibri" panose="020F0502020204030204" pitchFamily="34" charset="0"/>
              </a:rPr>
              <a:t>*</a:t>
            </a:r>
            <a:r>
              <a:rPr lang="tr-TR" sz="2800" b="1" dirty="0" err="1">
                <a:solidFill>
                  <a:schemeClr val="tx1"/>
                </a:solidFill>
                <a:latin typeface="Calibri" panose="020F0502020204030204" pitchFamily="34" charset="0"/>
              </a:rPr>
              <a:t>Yandal</a:t>
            </a:r>
            <a:r>
              <a:rPr lang="tr-TR" sz="2800" b="1" dirty="0">
                <a:solidFill>
                  <a:schemeClr val="tx1"/>
                </a:solidFill>
                <a:latin typeface="Calibri" panose="020F0502020204030204" pitchFamily="34" charset="0"/>
              </a:rPr>
              <a:t> Programları sadece Üniversitemiz bünyesindeki bölümler arasında gerçekleştirilebilir.</a:t>
            </a:r>
          </a:p>
        </p:txBody>
      </p:sp>
    </p:spTree>
    <p:extLst>
      <p:ext uri="{BB962C8B-B14F-4D97-AF65-F5344CB8AC3E}">
        <p14:creationId xmlns:p14="http://schemas.microsoft.com/office/powerpoint/2010/main" val="1457470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lgn="l">
              <a:buNone/>
            </a:pPr>
            <a:r>
              <a:rPr lang="tr-TR" sz="3200" b="0" i="0" dirty="0">
                <a:solidFill>
                  <a:srgbClr val="333333"/>
                </a:solidFill>
                <a:effectLst/>
                <a:latin typeface="Helvetica Neue"/>
              </a:rPr>
              <a:t>Genel kültür ve tarihte yardımcı bilimlerle ilgili, güncel bilgileri içeren kitapları, uygulama araç- gereçleri ve diğer bilimsel kaynaklarla desteklenen üst düzey bilgi ve becerilere sahiptir. Bu bilgi ve becerileri mesleğinde ve araştırmalarında kullanır.</a:t>
            </a:r>
          </a:p>
          <a:p>
            <a:pPr marL="0" indent="0">
              <a:buNone/>
            </a:pPr>
            <a:endParaRPr lang="tr-TR" dirty="0"/>
          </a:p>
        </p:txBody>
      </p:sp>
      <p:sp>
        <p:nvSpPr>
          <p:cNvPr id="4" name="Başlık 2">
            <a:extLst>
              <a:ext uri="{FF2B5EF4-FFF2-40B4-BE49-F238E27FC236}">
                <a16:creationId xmlns:a16="http://schemas.microsoft.com/office/drawing/2014/main" id="{DC18DE09-213D-4795-B871-FD1AD3E8483B}"/>
              </a:ext>
            </a:extLst>
          </p:cNvPr>
          <p:cNvSpPr>
            <a:spLocks noGrp="1"/>
          </p:cNvSpPr>
          <p:nvPr>
            <p:ph type="title"/>
          </p:nvPr>
        </p:nvSpPr>
        <p:spPr>
          <a:xfrm>
            <a:off x="188913" y="1123950"/>
            <a:ext cx="2211387" cy="4600575"/>
          </a:xfrm>
        </p:spPr>
        <p:txBody>
          <a:bodyPr>
            <a:normAutofit/>
          </a:bodyPr>
          <a:lstStyle/>
          <a:p>
            <a:pPr algn="ctr"/>
            <a:br>
              <a:rPr lang="tr-TR" sz="2600" b="1" dirty="0">
                <a:latin typeface="Calibri" panose="020F0502020204030204" pitchFamily="34" charset="0"/>
              </a:rPr>
            </a:br>
            <a:r>
              <a:rPr lang="tr-TR" sz="2600" b="1" dirty="0">
                <a:latin typeface="Calibri" panose="020F0502020204030204" pitchFamily="34" charset="0"/>
              </a:rPr>
              <a:t>PROGRAM ÇIKTILARI</a:t>
            </a:r>
            <a:br>
              <a:rPr lang="tr-TR" sz="2600" b="1" dirty="0">
                <a:latin typeface="Calibri" panose="020F0502020204030204" pitchFamily="34" charset="0"/>
              </a:rPr>
            </a:br>
            <a:br>
              <a:rPr lang="tr-TR" sz="2600" b="1" dirty="0">
                <a:latin typeface="Calibri" panose="020F0502020204030204" pitchFamily="34" charset="0"/>
              </a:rPr>
            </a:br>
            <a:br>
              <a:rPr lang="tr-TR" sz="2600" b="1" dirty="0">
                <a:latin typeface="Calibri" panose="020F0502020204030204" pitchFamily="34" charset="0"/>
              </a:rPr>
            </a:br>
            <a:r>
              <a:rPr lang="tr-TR" sz="16600" b="1" dirty="0">
                <a:latin typeface="Calibri" panose="020F0502020204030204" pitchFamily="34" charset="0"/>
              </a:rPr>
              <a:t>3</a:t>
            </a:r>
            <a:endParaRPr lang="tr-TR" sz="2600" b="1" dirty="0">
              <a:latin typeface="Calibri" panose="020F0502020204030204" pitchFamily="34" charset="0"/>
            </a:endParaRPr>
          </a:p>
        </p:txBody>
      </p:sp>
    </p:spTree>
    <p:extLst>
      <p:ext uri="{BB962C8B-B14F-4D97-AF65-F5344CB8AC3E}">
        <p14:creationId xmlns:p14="http://schemas.microsoft.com/office/powerpoint/2010/main" val="232352690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8179482"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0899" y="758952"/>
            <a:ext cx="889035"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 y="2526526"/>
            <a:ext cx="877276"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9264" y="2526526"/>
            <a:ext cx="8190670"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İçerik Yer Tutucusu 1"/>
          <p:cNvSpPr>
            <a:spLocks noGrp="1"/>
          </p:cNvSpPr>
          <p:nvPr>
            <p:ph idx="1"/>
          </p:nvPr>
        </p:nvSpPr>
        <p:spPr>
          <a:xfrm>
            <a:off x="1200564" y="2852936"/>
            <a:ext cx="6737617" cy="3236967"/>
          </a:xfrm>
        </p:spPr>
        <p:txBody>
          <a:bodyPr>
            <a:normAutofit/>
          </a:bodyPr>
          <a:lstStyle/>
          <a:p>
            <a:pPr marL="0" indent="0">
              <a:buNone/>
            </a:pPr>
            <a:r>
              <a:rPr lang="tr-TR" sz="2400" b="1" dirty="0">
                <a:solidFill>
                  <a:schemeClr val="tx1"/>
                </a:solidFill>
                <a:latin typeface="Calibri" panose="020F0502020204030204" pitchFamily="34" charset="0"/>
              </a:rPr>
              <a:t>* Öğrenci, </a:t>
            </a:r>
            <a:r>
              <a:rPr lang="tr-TR" sz="2400" b="1" dirty="0" err="1">
                <a:solidFill>
                  <a:schemeClr val="tx1"/>
                </a:solidFill>
                <a:latin typeface="Calibri" panose="020F0502020204030204" pitchFamily="34" charset="0"/>
              </a:rPr>
              <a:t>yandal</a:t>
            </a:r>
            <a:r>
              <a:rPr lang="tr-TR" sz="2400" b="1" dirty="0">
                <a:solidFill>
                  <a:schemeClr val="tx1"/>
                </a:solidFill>
                <a:latin typeface="Calibri" panose="020F0502020204030204" pitchFamily="34" charset="0"/>
              </a:rPr>
              <a:t> programına </a:t>
            </a:r>
            <a:r>
              <a:rPr lang="tr-TR" sz="2400" b="1" dirty="0" err="1">
                <a:solidFill>
                  <a:schemeClr val="tx1"/>
                </a:solidFill>
                <a:latin typeface="Calibri" panose="020F0502020204030204" pitchFamily="34" charset="0"/>
              </a:rPr>
              <a:t>anadal</a:t>
            </a:r>
            <a:r>
              <a:rPr lang="tr-TR" sz="2400" b="1" dirty="0">
                <a:solidFill>
                  <a:schemeClr val="tx1"/>
                </a:solidFill>
                <a:latin typeface="Calibri" panose="020F0502020204030204" pitchFamily="34" charset="0"/>
              </a:rPr>
              <a:t> lisans programının en erken 3. ve en geç 5. döneminin başında başvurabilir. </a:t>
            </a:r>
          </a:p>
          <a:p>
            <a:pPr marL="0" indent="0">
              <a:buNone/>
            </a:pPr>
            <a:r>
              <a:rPr lang="tr-TR" sz="2400" b="1" dirty="0">
                <a:solidFill>
                  <a:schemeClr val="tx1"/>
                </a:solidFill>
                <a:latin typeface="Calibri" panose="020F0502020204030204" pitchFamily="34" charset="0"/>
              </a:rPr>
              <a:t>* Öğrencinin </a:t>
            </a:r>
            <a:r>
              <a:rPr lang="tr-TR" sz="2400" b="1" dirty="0" err="1">
                <a:solidFill>
                  <a:schemeClr val="tx1"/>
                </a:solidFill>
                <a:latin typeface="Calibri" panose="020F0502020204030204" pitchFamily="34" charset="0"/>
              </a:rPr>
              <a:t>yandal</a:t>
            </a:r>
            <a:r>
              <a:rPr lang="tr-TR" sz="2400" b="1" dirty="0">
                <a:solidFill>
                  <a:schemeClr val="tx1"/>
                </a:solidFill>
                <a:latin typeface="Calibri" panose="020F0502020204030204" pitchFamily="34" charset="0"/>
              </a:rPr>
              <a:t> başvurusu yapabilmesi için başvurduğu yarıyıla kadar </a:t>
            </a:r>
            <a:r>
              <a:rPr lang="tr-TR" sz="2400" b="1" dirty="0" err="1">
                <a:solidFill>
                  <a:schemeClr val="tx1"/>
                </a:solidFill>
                <a:latin typeface="Calibri" panose="020F0502020204030204" pitchFamily="34" charset="0"/>
              </a:rPr>
              <a:t>anadal</a:t>
            </a:r>
            <a:r>
              <a:rPr lang="tr-TR" sz="2400" b="1" dirty="0">
                <a:solidFill>
                  <a:schemeClr val="tx1"/>
                </a:solidFill>
                <a:latin typeface="Calibri" panose="020F0502020204030204" pitchFamily="34" charset="0"/>
              </a:rPr>
              <a:t> lisans programında yer alan tüm dersleri almış ve başarmış olması, başvurusu sırasındaki genel not ortalamasının en az 2,50 olması gerekir.</a:t>
            </a:r>
          </a:p>
          <a:p>
            <a:pPr marL="0" indent="0">
              <a:buNone/>
            </a:pPr>
            <a:endParaRPr lang="tr-TR" b="1" dirty="0">
              <a:solidFill>
                <a:schemeClr val="tx1"/>
              </a:solidFill>
              <a:latin typeface="Calibri" panose="020F0502020204030204" pitchFamily="34" charset="0"/>
            </a:endParaRPr>
          </a:p>
        </p:txBody>
      </p:sp>
      <p:sp>
        <p:nvSpPr>
          <p:cNvPr id="9" name="Başlık 2">
            <a:extLst>
              <a:ext uri="{FF2B5EF4-FFF2-40B4-BE49-F238E27FC236}">
                <a16:creationId xmlns:a16="http://schemas.microsoft.com/office/drawing/2014/main" id="{32EDB743-0BC8-49AD-A365-768DE7EB63FB}"/>
              </a:ext>
            </a:extLst>
          </p:cNvPr>
          <p:cNvSpPr>
            <a:spLocks noGrp="1"/>
          </p:cNvSpPr>
          <p:nvPr>
            <p:ph type="title"/>
          </p:nvPr>
        </p:nvSpPr>
        <p:spPr>
          <a:xfrm>
            <a:off x="1200150" y="1087438"/>
            <a:ext cx="6737350" cy="1000125"/>
          </a:xfrm>
        </p:spPr>
        <p:txBody>
          <a:bodyPr>
            <a:normAutofit/>
          </a:bodyPr>
          <a:lstStyle/>
          <a:p>
            <a:r>
              <a:rPr lang="tr-TR" sz="4000" b="1" dirty="0" err="1">
                <a:latin typeface="Calibri" panose="020F0502020204030204" pitchFamily="34" charset="0"/>
                <a:cs typeface="Arial" pitchFamily="34" charset="0"/>
              </a:rPr>
              <a:t>Yandal</a:t>
            </a:r>
            <a:r>
              <a:rPr lang="tr-TR" sz="4000" b="1" dirty="0">
                <a:latin typeface="Calibri" panose="020F0502020204030204" pitchFamily="34" charset="0"/>
                <a:cs typeface="Arial" pitchFamily="34" charset="0"/>
              </a:rPr>
              <a:t> Programı</a:t>
            </a:r>
          </a:p>
        </p:txBody>
      </p:sp>
    </p:spTree>
    <p:extLst>
      <p:ext uri="{BB962C8B-B14F-4D97-AF65-F5344CB8AC3E}">
        <p14:creationId xmlns:p14="http://schemas.microsoft.com/office/powerpoint/2010/main" val="278106540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8179482"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0899" y="758952"/>
            <a:ext cx="889035"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 y="2526526"/>
            <a:ext cx="877276"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9264" y="2526526"/>
            <a:ext cx="8190670"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İçerik Yer Tutucusu 1"/>
          <p:cNvSpPr>
            <a:spLocks noGrp="1"/>
          </p:cNvSpPr>
          <p:nvPr>
            <p:ph idx="1"/>
          </p:nvPr>
        </p:nvSpPr>
        <p:spPr>
          <a:xfrm>
            <a:off x="1200564" y="2535446"/>
            <a:ext cx="6737617" cy="3554457"/>
          </a:xfrm>
        </p:spPr>
        <p:txBody>
          <a:bodyPr>
            <a:normAutofit/>
          </a:bodyPr>
          <a:lstStyle/>
          <a:p>
            <a:pPr marL="0" indent="0">
              <a:buNone/>
            </a:pPr>
            <a:r>
              <a:rPr lang="tr-TR" dirty="0">
                <a:solidFill>
                  <a:schemeClr val="tx1"/>
                </a:solidFill>
              </a:rPr>
              <a:t>* </a:t>
            </a:r>
            <a:r>
              <a:rPr lang="tr-TR" b="1" dirty="0">
                <a:solidFill>
                  <a:schemeClr val="tx1"/>
                </a:solidFill>
              </a:rPr>
              <a:t>Öğrencilerimizin </a:t>
            </a:r>
            <a:r>
              <a:rPr lang="tr-TR" b="1" dirty="0" err="1">
                <a:solidFill>
                  <a:schemeClr val="tx1"/>
                </a:solidFill>
              </a:rPr>
              <a:t>Yandal</a:t>
            </a:r>
            <a:r>
              <a:rPr lang="tr-TR" b="1" dirty="0">
                <a:solidFill>
                  <a:schemeClr val="tx1"/>
                </a:solidFill>
              </a:rPr>
              <a:t> Eğitimi Alabilecekleri Bölümler: </a:t>
            </a:r>
          </a:p>
          <a:p>
            <a:pPr marL="0" indent="0">
              <a:buNone/>
            </a:pPr>
            <a:r>
              <a:rPr lang="tr-TR" b="1" dirty="0">
                <a:solidFill>
                  <a:schemeClr val="tx1"/>
                </a:solidFill>
              </a:rPr>
              <a:t>Program düzenlemeleri kapsamında </a:t>
            </a:r>
            <a:r>
              <a:rPr lang="tr-TR" b="1" dirty="0" err="1">
                <a:solidFill>
                  <a:schemeClr val="tx1"/>
                </a:solidFill>
              </a:rPr>
              <a:t>yandal</a:t>
            </a:r>
            <a:r>
              <a:rPr lang="tr-TR" b="1" dirty="0">
                <a:solidFill>
                  <a:schemeClr val="tx1"/>
                </a:solidFill>
              </a:rPr>
              <a:t> kontenjanımız bu eğitim yılı içinde bulunmamaktadır. </a:t>
            </a:r>
            <a:endParaRPr lang="tr-TR" dirty="0">
              <a:solidFill>
                <a:schemeClr val="tx1"/>
              </a:solidFill>
            </a:endParaRPr>
          </a:p>
        </p:txBody>
      </p:sp>
      <p:sp>
        <p:nvSpPr>
          <p:cNvPr id="9" name="Başlık 2">
            <a:extLst>
              <a:ext uri="{FF2B5EF4-FFF2-40B4-BE49-F238E27FC236}">
                <a16:creationId xmlns:a16="http://schemas.microsoft.com/office/drawing/2014/main" id="{8CB7C118-E01F-44C1-B878-DF769C0070A4}"/>
              </a:ext>
            </a:extLst>
          </p:cNvPr>
          <p:cNvSpPr>
            <a:spLocks noGrp="1"/>
          </p:cNvSpPr>
          <p:nvPr>
            <p:ph type="title"/>
          </p:nvPr>
        </p:nvSpPr>
        <p:spPr>
          <a:xfrm>
            <a:off x="1200150" y="1087438"/>
            <a:ext cx="6737350" cy="1000125"/>
          </a:xfrm>
        </p:spPr>
        <p:txBody>
          <a:bodyPr>
            <a:normAutofit/>
          </a:bodyPr>
          <a:lstStyle/>
          <a:p>
            <a:r>
              <a:rPr lang="tr-TR" sz="4000" b="1" dirty="0" err="1">
                <a:latin typeface="Calibri" panose="020F0502020204030204" pitchFamily="34" charset="0"/>
                <a:cs typeface="Arial" pitchFamily="34" charset="0"/>
              </a:rPr>
              <a:t>Yandal</a:t>
            </a:r>
            <a:r>
              <a:rPr lang="tr-TR" sz="4000" b="1" dirty="0">
                <a:latin typeface="Calibri" panose="020F0502020204030204" pitchFamily="34" charset="0"/>
                <a:cs typeface="Arial" pitchFamily="34" charset="0"/>
              </a:rPr>
              <a:t> Programı</a:t>
            </a:r>
          </a:p>
        </p:txBody>
      </p:sp>
    </p:spTree>
    <p:extLst>
      <p:ext uri="{BB962C8B-B14F-4D97-AF65-F5344CB8AC3E}">
        <p14:creationId xmlns:p14="http://schemas.microsoft.com/office/powerpoint/2010/main" val="302537810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8179482"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Başlık 2"/>
          <p:cNvSpPr>
            <a:spLocks noGrp="1"/>
          </p:cNvSpPr>
          <p:nvPr>
            <p:ph type="title"/>
          </p:nvPr>
        </p:nvSpPr>
        <p:spPr>
          <a:xfrm>
            <a:off x="1200565" y="1087374"/>
            <a:ext cx="6737617" cy="1000978"/>
          </a:xfrm>
        </p:spPr>
        <p:txBody>
          <a:bodyPr>
            <a:normAutofit/>
          </a:bodyPr>
          <a:lstStyle/>
          <a:p>
            <a:r>
              <a:rPr lang="tr-TR" b="1">
                <a:latin typeface="Calibri" panose="020F0502020204030204" pitchFamily="34" charset="0"/>
              </a:rPr>
              <a:t>YATAY GEÇİŞ</a:t>
            </a:r>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0899" y="758952"/>
            <a:ext cx="889035"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 y="2526526"/>
            <a:ext cx="877276"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9264" y="2526526"/>
            <a:ext cx="8190670"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İçerik Yer Tutucusu 1"/>
          <p:cNvSpPr>
            <a:spLocks noGrp="1"/>
          </p:cNvSpPr>
          <p:nvPr>
            <p:ph idx="1"/>
          </p:nvPr>
        </p:nvSpPr>
        <p:spPr>
          <a:xfrm>
            <a:off x="1200564" y="2738507"/>
            <a:ext cx="6737617" cy="3351396"/>
          </a:xfrm>
        </p:spPr>
        <p:txBody>
          <a:bodyPr>
            <a:normAutofit/>
          </a:bodyPr>
          <a:lstStyle/>
          <a:p>
            <a:pPr marL="0" indent="0">
              <a:buNone/>
            </a:pPr>
            <a:r>
              <a:rPr lang="tr-TR" sz="2400" b="1" dirty="0">
                <a:solidFill>
                  <a:schemeClr val="tx1"/>
                </a:solidFill>
                <a:latin typeface="Calibri" panose="020F0502020204030204" pitchFamily="34" charset="0"/>
              </a:rPr>
              <a:t>* Lisans diploma programlarının ilk iki yarıyılı ile son iki yarıyılına yatay geçiş yapılamaz.</a:t>
            </a:r>
          </a:p>
          <a:p>
            <a:pPr marL="0" indent="0">
              <a:buNone/>
            </a:pPr>
            <a:r>
              <a:rPr lang="tr-TR" sz="2400" b="1" dirty="0">
                <a:solidFill>
                  <a:schemeClr val="tx1"/>
                </a:solidFill>
                <a:latin typeface="Calibri" panose="020F0502020204030204" pitchFamily="34" charset="0"/>
              </a:rPr>
              <a:t>* Başvurular, adayların genel not ortalaması, farklı puan türlerindeki programlara geçiş için merkezi yerleştirme puanı ve eğer varsa geçmek istediği programın ortak derslerindeki başarısı dikkate alınarak, üniversite senatosu tarafından belirlenmiş olan kriterlere göre değerlendirilir ve ayrılan kontenjana göre geçiş sağlanır.</a:t>
            </a:r>
          </a:p>
          <a:p>
            <a:pPr marL="0" indent="0">
              <a:buNone/>
            </a:pPr>
            <a:endParaRPr lang="tr-TR"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19791218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8179482"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Başlık 2"/>
          <p:cNvSpPr>
            <a:spLocks noGrp="1"/>
          </p:cNvSpPr>
          <p:nvPr>
            <p:ph type="title"/>
          </p:nvPr>
        </p:nvSpPr>
        <p:spPr>
          <a:xfrm>
            <a:off x="877849" y="1087374"/>
            <a:ext cx="7060334" cy="1000978"/>
          </a:xfrm>
        </p:spPr>
        <p:txBody>
          <a:bodyPr>
            <a:normAutofit/>
          </a:bodyPr>
          <a:lstStyle/>
          <a:p>
            <a:br>
              <a:rPr lang="tr-TR" sz="1400" b="1" dirty="0">
                <a:latin typeface="Calibri" panose="020F0502020204030204" pitchFamily="34" charset="0"/>
              </a:rPr>
            </a:br>
            <a:r>
              <a:rPr lang="tr-TR" sz="4000" b="1" dirty="0" err="1">
                <a:latin typeface="Calibri" panose="020F0502020204030204" pitchFamily="34" charset="0"/>
              </a:rPr>
              <a:t>Kurumlararası</a:t>
            </a:r>
            <a:r>
              <a:rPr lang="tr-TR" sz="4000" b="1" dirty="0">
                <a:latin typeface="Calibri" panose="020F0502020204030204" pitchFamily="34" charset="0"/>
              </a:rPr>
              <a:t> Yatay Geçiş</a:t>
            </a:r>
            <a:endParaRPr lang="tr-TR" sz="1400" dirty="0">
              <a:latin typeface="Calibri" panose="020F0502020204030204" pitchFamily="34" charset="0"/>
            </a:endParaRPr>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0899" y="758952"/>
            <a:ext cx="889035"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 y="2526526"/>
            <a:ext cx="877276"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9264" y="2526526"/>
            <a:ext cx="8190670"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İçerik Yer Tutucusu 1"/>
          <p:cNvSpPr>
            <a:spLocks noGrp="1"/>
          </p:cNvSpPr>
          <p:nvPr>
            <p:ph idx="1"/>
          </p:nvPr>
        </p:nvSpPr>
        <p:spPr>
          <a:xfrm>
            <a:off x="1200564" y="2526526"/>
            <a:ext cx="7331876" cy="3563377"/>
          </a:xfrm>
        </p:spPr>
        <p:txBody>
          <a:bodyPr>
            <a:normAutofit/>
          </a:bodyPr>
          <a:lstStyle/>
          <a:p>
            <a:pPr marL="0" indent="0">
              <a:buNone/>
            </a:pPr>
            <a:r>
              <a:rPr lang="tr-TR" sz="2400" b="1" dirty="0" err="1">
                <a:solidFill>
                  <a:schemeClr val="tx1"/>
                </a:solidFill>
                <a:latin typeface="Calibri" panose="020F0502020204030204" pitchFamily="34" charset="0"/>
              </a:rPr>
              <a:t>Kurumlararası</a:t>
            </a:r>
            <a:r>
              <a:rPr lang="tr-TR" sz="2400" b="1" dirty="0">
                <a:solidFill>
                  <a:schemeClr val="tx1"/>
                </a:solidFill>
                <a:latin typeface="Calibri" panose="020F0502020204030204" pitchFamily="34" charset="0"/>
              </a:rPr>
              <a:t> yatay geçiş yükseköğretim kurumlarının aynı düzeydeki eşdeğer diploma programları arasında ve Yükseköğretim Kurumu tarafından yayınlanan kontenjanlar çerçevesinde yapılır.</a:t>
            </a:r>
          </a:p>
          <a:p>
            <a:pPr marL="0" indent="0">
              <a:buNone/>
            </a:pPr>
            <a:r>
              <a:rPr lang="tr-TR" sz="2400" b="1" u="sng" dirty="0">
                <a:solidFill>
                  <a:schemeClr val="tx1"/>
                </a:solidFill>
                <a:latin typeface="Calibri" panose="020F0502020204030204" pitchFamily="34" charset="0"/>
              </a:rPr>
              <a:t>Düzey</a:t>
            </a:r>
            <a:r>
              <a:rPr lang="tr-TR" sz="2400" b="1" dirty="0">
                <a:solidFill>
                  <a:schemeClr val="tx1"/>
                </a:solidFill>
                <a:latin typeface="Calibri" panose="020F0502020204030204" pitchFamily="34" charset="0"/>
              </a:rPr>
              <a:t>: </a:t>
            </a:r>
            <a:r>
              <a:rPr lang="tr-TR" sz="2400" b="1" dirty="0" err="1">
                <a:solidFill>
                  <a:schemeClr val="tx1"/>
                </a:solidFill>
                <a:latin typeface="Calibri" panose="020F0502020204030204" pitchFamily="34" charset="0"/>
              </a:rPr>
              <a:t>Önlisans</a:t>
            </a:r>
            <a:r>
              <a:rPr lang="tr-TR" sz="2400" b="1" dirty="0">
                <a:solidFill>
                  <a:schemeClr val="tx1"/>
                </a:solidFill>
                <a:latin typeface="Calibri" panose="020F0502020204030204" pitchFamily="34" charset="0"/>
              </a:rPr>
              <a:t> veya lisans diploma programlarından her biri</a:t>
            </a:r>
          </a:p>
          <a:p>
            <a:pPr marL="0" indent="0">
              <a:buNone/>
            </a:pPr>
            <a:r>
              <a:rPr lang="tr-TR" sz="2400" b="1" u="sng" dirty="0">
                <a:solidFill>
                  <a:schemeClr val="tx1"/>
                </a:solidFill>
                <a:latin typeface="Calibri" panose="020F0502020204030204" pitchFamily="34" charset="0"/>
              </a:rPr>
              <a:t>Eşdeğer diploma programı</a:t>
            </a:r>
            <a:r>
              <a:rPr lang="tr-TR" sz="2400" b="1" dirty="0">
                <a:solidFill>
                  <a:schemeClr val="tx1"/>
                </a:solidFill>
                <a:latin typeface="Calibri" panose="020F0502020204030204" pitchFamily="34" charset="0"/>
              </a:rPr>
              <a:t>: İsimleri aynı olan veya ilgili yönetim kurulları tarafından içeriklerinin en az yüzde sekseni aynı olduğu tespit edilen diploma programları</a:t>
            </a:r>
          </a:p>
        </p:txBody>
      </p:sp>
    </p:spTree>
    <p:extLst>
      <p:ext uri="{BB962C8B-B14F-4D97-AF65-F5344CB8AC3E}">
        <p14:creationId xmlns:p14="http://schemas.microsoft.com/office/powerpoint/2010/main" val="274722465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8179482"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0899" y="758952"/>
            <a:ext cx="889035"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 y="2526526"/>
            <a:ext cx="877276"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9264" y="2526526"/>
            <a:ext cx="8190670"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İçerik Yer Tutucusu 1"/>
          <p:cNvSpPr>
            <a:spLocks noGrp="1"/>
          </p:cNvSpPr>
          <p:nvPr>
            <p:ph idx="1"/>
          </p:nvPr>
        </p:nvSpPr>
        <p:spPr>
          <a:xfrm>
            <a:off x="1200564" y="2535446"/>
            <a:ext cx="6737617" cy="3554457"/>
          </a:xfrm>
        </p:spPr>
        <p:txBody>
          <a:bodyPr>
            <a:normAutofit/>
          </a:bodyPr>
          <a:lstStyle/>
          <a:p>
            <a:pPr marL="0" indent="0">
              <a:buNone/>
            </a:pPr>
            <a:r>
              <a:rPr lang="tr-TR" sz="3200" b="1" dirty="0">
                <a:solidFill>
                  <a:schemeClr val="tx1"/>
                </a:solidFill>
                <a:latin typeface="Calibri" panose="020F0502020204030204" pitchFamily="34" charset="0"/>
              </a:rPr>
              <a:t>*</a:t>
            </a:r>
            <a:r>
              <a:rPr lang="tr-TR" sz="3200" dirty="0">
                <a:solidFill>
                  <a:schemeClr val="tx1"/>
                </a:solidFill>
                <a:latin typeface="Calibri" panose="020F0502020204030204" pitchFamily="34" charset="0"/>
              </a:rPr>
              <a:t>  </a:t>
            </a:r>
            <a:r>
              <a:rPr lang="tr-TR" sz="3200" b="1" dirty="0">
                <a:solidFill>
                  <a:schemeClr val="tx1"/>
                </a:solidFill>
                <a:latin typeface="Calibri" panose="020F0502020204030204" pitchFamily="34" charset="0"/>
              </a:rPr>
              <a:t>Kurumlar arası yatay geçiş için öğrencinin, kayıtlı olduğu programda bitirmiş olduğu dönemlere ait genel not ortalamasının en az 100 üzerinden 60 olması şarttır (Üniversiteler için farklılık gösterebilir)</a:t>
            </a:r>
          </a:p>
        </p:txBody>
      </p:sp>
      <p:sp>
        <p:nvSpPr>
          <p:cNvPr id="9" name="Başlık 2">
            <a:extLst>
              <a:ext uri="{FF2B5EF4-FFF2-40B4-BE49-F238E27FC236}">
                <a16:creationId xmlns:a16="http://schemas.microsoft.com/office/drawing/2014/main" id="{01F15BB8-9D5C-44C7-853A-9C1D3DD0BB20}"/>
              </a:ext>
            </a:extLst>
          </p:cNvPr>
          <p:cNvSpPr>
            <a:spLocks noGrp="1"/>
          </p:cNvSpPr>
          <p:nvPr>
            <p:ph type="title"/>
          </p:nvPr>
        </p:nvSpPr>
        <p:spPr>
          <a:xfrm>
            <a:off x="1200150" y="1087438"/>
            <a:ext cx="6737350" cy="1000125"/>
          </a:xfrm>
        </p:spPr>
        <p:txBody>
          <a:bodyPr>
            <a:normAutofit/>
          </a:bodyPr>
          <a:lstStyle/>
          <a:p>
            <a:br>
              <a:rPr lang="tr-TR" sz="1400" b="1" dirty="0">
                <a:latin typeface="Calibri" panose="020F0502020204030204" pitchFamily="34" charset="0"/>
              </a:rPr>
            </a:br>
            <a:r>
              <a:rPr lang="tr-TR" sz="4000" b="1" dirty="0" err="1">
                <a:latin typeface="Calibri" panose="020F0502020204030204" pitchFamily="34" charset="0"/>
              </a:rPr>
              <a:t>Kurumlararası</a:t>
            </a:r>
            <a:r>
              <a:rPr lang="tr-TR" sz="4000" b="1" dirty="0">
                <a:latin typeface="Calibri" panose="020F0502020204030204" pitchFamily="34" charset="0"/>
              </a:rPr>
              <a:t> Yatay Geçiş</a:t>
            </a:r>
            <a:endParaRPr lang="tr-TR" sz="1400" dirty="0">
              <a:latin typeface="Calibri" panose="020F0502020204030204" pitchFamily="34" charset="0"/>
            </a:endParaRPr>
          </a:p>
        </p:txBody>
      </p:sp>
    </p:spTree>
    <p:extLst>
      <p:ext uri="{BB962C8B-B14F-4D97-AF65-F5344CB8AC3E}">
        <p14:creationId xmlns:p14="http://schemas.microsoft.com/office/powerpoint/2010/main" val="384191097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8179482"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Başlık 2"/>
          <p:cNvSpPr>
            <a:spLocks noGrp="1"/>
          </p:cNvSpPr>
          <p:nvPr>
            <p:ph type="title"/>
          </p:nvPr>
        </p:nvSpPr>
        <p:spPr>
          <a:xfrm>
            <a:off x="467545" y="1087374"/>
            <a:ext cx="7470638" cy="1000978"/>
          </a:xfrm>
        </p:spPr>
        <p:txBody>
          <a:bodyPr>
            <a:normAutofit/>
          </a:bodyPr>
          <a:lstStyle/>
          <a:p>
            <a:r>
              <a:rPr lang="tr-TR" sz="3600" b="1" dirty="0">
                <a:latin typeface="Calibri" panose="020F0502020204030204" pitchFamily="34" charset="0"/>
              </a:rPr>
              <a:t>Kurum İçi Programlar Arası Yatay Geçiş</a:t>
            </a:r>
            <a:endParaRPr lang="tr-TR" sz="3600" dirty="0">
              <a:latin typeface="Calibri" panose="020F0502020204030204" pitchFamily="34" charset="0"/>
            </a:endParaRPr>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0899" y="758952"/>
            <a:ext cx="889035"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 y="2526526"/>
            <a:ext cx="877276"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9264" y="2526526"/>
            <a:ext cx="8190670"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İçerik Yer Tutucusu 1"/>
          <p:cNvSpPr>
            <a:spLocks noGrp="1"/>
          </p:cNvSpPr>
          <p:nvPr>
            <p:ph idx="1"/>
          </p:nvPr>
        </p:nvSpPr>
        <p:spPr>
          <a:xfrm>
            <a:off x="1200564" y="2852936"/>
            <a:ext cx="6737617" cy="3236967"/>
          </a:xfrm>
        </p:spPr>
        <p:txBody>
          <a:bodyPr>
            <a:normAutofit lnSpcReduction="10000"/>
          </a:bodyPr>
          <a:lstStyle/>
          <a:p>
            <a:pPr marL="0" indent="0">
              <a:buNone/>
            </a:pPr>
            <a:r>
              <a:rPr lang="tr-TR" sz="2800" b="1" dirty="0">
                <a:solidFill>
                  <a:schemeClr val="tx1"/>
                </a:solidFill>
                <a:latin typeface="Calibri" panose="020F0502020204030204" pitchFamily="34" charset="0"/>
              </a:rPr>
              <a:t>* Bir fakülte, yüksekokul, konservatuvar veya meslek yüksekokulunun kendi bünyesindeki veya aynı üniversite içinde yer alan diğer fakülte, yüksekokul, konservatuvar veya meslek yüksekokulunun bünyesindeki eşdeğer düzeyde diploma programlarına ilgili yönetim kurulu tarafından belirlenen kontenjanlar dahilinde yatay geçiş yapılabilir.</a:t>
            </a:r>
          </a:p>
          <a:p>
            <a:pPr marL="0" indent="0">
              <a:buNone/>
            </a:pPr>
            <a:endParaRPr lang="tr-TR"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39634178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8179482"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0899" y="758952"/>
            <a:ext cx="889035"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 y="2526526"/>
            <a:ext cx="877276"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9264" y="2526526"/>
            <a:ext cx="8190670"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İçerik Yer Tutucusu 1"/>
          <p:cNvSpPr>
            <a:spLocks noGrp="1"/>
          </p:cNvSpPr>
          <p:nvPr>
            <p:ph idx="1"/>
          </p:nvPr>
        </p:nvSpPr>
        <p:spPr>
          <a:xfrm>
            <a:off x="1200564" y="2535446"/>
            <a:ext cx="6737617" cy="3670898"/>
          </a:xfrm>
        </p:spPr>
        <p:txBody>
          <a:bodyPr>
            <a:normAutofit/>
          </a:bodyPr>
          <a:lstStyle/>
          <a:p>
            <a:pPr marL="0" indent="0">
              <a:buNone/>
            </a:pPr>
            <a:r>
              <a:rPr lang="tr-TR" b="1" dirty="0">
                <a:solidFill>
                  <a:schemeClr val="tx1"/>
                </a:solidFill>
                <a:latin typeface="Calibri" panose="020F0502020204030204" pitchFamily="34" charset="0"/>
              </a:rPr>
              <a:t>*Üniversite bünyesindeki aynı düzeyde fakat farklı merkezi yerleştirme puan türü ile öğrenci kabul eden diploma programları arasında yatay geçiş başvurusu yapılabilmesi için, öğrencinin merkezi sınava girdiği yıl itibarıyla geçmek istediği diploma programı için geçerli olan puan türünde aldığı merkezi yerleştirme puanının, geçmek istediği diploma programına eşdeğer yurt içindeki diğer devlet üniversitelerinin diploma programlarının en düşük taban puanından az olmaması şartı aranır.</a:t>
            </a:r>
          </a:p>
          <a:p>
            <a:pPr marL="0" indent="0">
              <a:buNone/>
            </a:pPr>
            <a:r>
              <a:rPr lang="tr-TR" b="1" u="sng" dirty="0">
                <a:solidFill>
                  <a:schemeClr val="tx1"/>
                </a:solidFill>
                <a:latin typeface="Calibri" panose="020F0502020204030204" pitchFamily="34" charset="0"/>
              </a:rPr>
              <a:t>Düzey</a:t>
            </a:r>
            <a:r>
              <a:rPr lang="tr-TR" b="1" dirty="0">
                <a:solidFill>
                  <a:schemeClr val="tx1"/>
                </a:solidFill>
                <a:latin typeface="Calibri" panose="020F0502020204030204" pitchFamily="34" charset="0"/>
              </a:rPr>
              <a:t>:</a:t>
            </a:r>
            <a:r>
              <a:rPr lang="tr-TR" dirty="0">
                <a:solidFill>
                  <a:schemeClr val="tx1"/>
                </a:solidFill>
                <a:latin typeface="Calibri" panose="020F0502020204030204" pitchFamily="34" charset="0"/>
              </a:rPr>
              <a:t> </a:t>
            </a:r>
            <a:r>
              <a:rPr lang="tr-TR" b="1" dirty="0" err="1">
                <a:solidFill>
                  <a:schemeClr val="tx1"/>
                </a:solidFill>
                <a:latin typeface="Calibri" panose="020F0502020204030204" pitchFamily="34" charset="0"/>
              </a:rPr>
              <a:t>Önlisans</a:t>
            </a:r>
            <a:r>
              <a:rPr lang="tr-TR" b="1" dirty="0">
                <a:solidFill>
                  <a:schemeClr val="tx1"/>
                </a:solidFill>
                <a:latin typeface="Calibri" panose="020F0502020204030204" pitchFamily="34" charset="0"/>
              </a:rPr>
              <a:t> veya lisans diploma programlarından her biri</a:t>
            </a:r>
          </a:p>
        </p:txBody>
      </p:sp>
      <p:sp>
        <p:nvSpPr>
          <p:cNvPr id="9" name="Başlık 2">
            <a:extLst>
              <a:ext uri="{FF2B5EF4-FFF2-40B4-BE49-F238E27FC236}">
                <a16:creationId xmlns:a16="http://schemas.microsoft.com/office/drawing/2014/main" id="{87C7F2F4-59BA-48A0-BD09-B13500E6C977}"/>
              </a:ext>
            </a:extLst>
          </p:cNvPr>
          <p:cNvSpPr>
            <a:spLocks noGrp="1"/>
          </p:cNvSpPr>
          <p:nvPr>
            <p:ph type="title"/>
          </p:nvPr>
        </p:nvSpPr>
        <p:spPr>
          <a:xfrm>
            <a:off x="683568" y="1087438"/>
            <a:ext cx="7253932" cy="1000125"/>
          </a:xfrm>
        </p:spPr>
        <p:txBody>
          <a:bodyPr>
            <a:normAutofit/>
          </a:bodyPr>
          <a:lstStyle/>
          <a:p>
            <a:r>
              <a:rPr lang="tr-TR" sz="3600" b="1" dirty="0">
                <a:latin typeface="Calibri" panose="020F0502020204030204" pitchFamily="34" charset="0"/>
              </a:rPr>
              <a:t>Kurum İçi Programlar Arası Yatay Geçiş</a:t>
            </a:r>
            <a:endParaRPr lang="tr-TR" sz="3600" dirty="0">
              <a:latin typeface="Calibri" panose="020F0502020204030204" pitchFamily="34" charset="0"/>
            </a:endParaRPr>
          </a:p>
        </p:txBody>
      </p:sp>
    </p:spTree>
    <p:extLst>
      <p:ext uri="{BB962C8B-B14F-4D97-AF65-F5344CB8AC3E}">
        <p14:creationId xmlns:p14="http://schemas.microsoft.com/office/powerpoint/2010/main" val="425933816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8179482"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Başlık 2"/>
          <p:cNvSpPr>
            <a:spLocks noGrp="1"/>
          </p:cNvSpPr>
          <p:nvPr>
            <p:ph type="title"/>
          </p:nvPr>
        </p:nvSpPr>
        <p:spPr>
          <a:xfrm>
            <a:off x="1200565" y="1087374"/>
            <a:ext cx="6737617" cy="1000978"/>
          </a:xfrm>
        </p:spPr>
        <p:txBody>
          <a:bodyPr>
            <a:normAutofit/>
          </a:bodyPr>
          <a:lstStyle/>
          <a:p>
            <a:r>
              <a:rPr lang="tr-TR" sz="3200" b="1" dirty="0">
                <a:latin typeface="Calibri" panose="020F0502020204030204" pitchFamily="34" charset="0"/>
              </a:rPr>
              <a:t>Kurum İçi Programlar Arası Yatay Geçiş</a:t>
            </a:r>
            <a:endParaRPr lang="tr-TR" dirty="0">
              <a:latin typeface="Calibri" panose="020F0502020204030204" pitchFamily="34" charset="0"/>
            </a:endParaRPr>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0899" y="758952"/>
            <a:ext cx="889035"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 y="2526526"/>
            <a:ext cx="877276"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9264" y="2526526"/>
            <a:ext cx="8190670"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İçerik Yer Tutucusu 1"/>
          <p:cNvSpPr>
            <a:spLocks noGrp="1"/>
          </p:cNvSpPr>
          <p:nvPr>
            <p:ph idx="1"/>
          </p:nvPr>
        </p:nvSpPr>
        <p:spPr>
          <a:xfrm>
            <a:off x="1200564" y="2535446"/>
            <a:ext cx="6737617" cy="3554457"/>
          </a:xfrm>
        </p:spPr>
        <p:txBody>
          <a:bodyPr>
            <a:normAutofit/>
          </a:bodyPr>
          <a:lstStyle/>
          <a:p>
            <a:pPr marL="0" indent="0">
              <a:buNone/>
            </a:pPr>
            <a:r>
              <a:rPr lang="tr-TR" b="1" dirty="0">
                <a:solidFill>
                  <a:schemeClr val="tx1"/>
                </a:solidFill>
                <a:latin typeface="Calibri" panose="020F0502020204030204" pitchFamily="34" charset="0"/>
              </a:rPr>
              <a:t>*</a:t>
            </a:r>
            <a:r>
              <a:rPr lang="tr-TR" b="1">
                <a:solidFill>
                  <a:schemeClr val="tx1"/>
                </a:solidFill>
                <a:latin typeface="Calibri" panose="020F0502020204030204" pitchFamily="34" charset="0"/>
              </a:rPr>
              <a:t>Başvuruların değerlendirilmesinde, aynı puan türündeki programlara geçiş için genel not ortalamasının %60’ı ve merkezi yerleştirme puanının %40’i; farklı puan türlerindeki programlara geçiş için ise genel not ortalamasının %30’ı ve merkezi yerleştirme puanının %70’i esas alınarak başarı puanları hesaplanır ve kontenjan dahilinde yerleştirme yapılır.</a:t>
            </a:r>
          </a:p>
          <a:p>
            <a:pPr marL="0" indent="0">
              <a:buNone/>
            </a:pPr>
            <a:endParaRPr lang="tr-TR" b="1">
              <a:solidFill>
                <a:schemeClr val="tx1"/>
              </a:solidFill>
              <a:latin typeface="Calibri" panose="020F0502020204030204" pitchFamily="34" charset="0"/>
            </a:endParaRPr>
          </a:p>
        </p:txBody>
      </p:sp>
    </p:spTree>
    <p:extLst>
      <p:ext uri="{BB962C8B-B14F-4D97-AF65-F5344CB8AC3E}">
        <p14:creationId xmlns:p14="http://schemas.microsoft.com/office/powerpoint/2010/main" val="7168684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8179482"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Unvan 2"/>
          <p:cNvSpPr>
            <a:spLocks noGrp="1"/>
          </p:cNvSpPr>
          <p:nvPr>
            <p:ph type="title"/>
          </p:nvPr>
        </p:nvSpPr>
        <p:spPr>
          <a:xfrm>
            <a:off x="539553" y="1087374"/>
            <a:ext cx="7398630" cy="1000978"/>
          </a:xfrm>
        </p:spPr>
        <p:txBody>
          <a:bodyPr>
            <a:normAutofit/>
          </a:bodyPr>
          <a:lstStyle/>
          <a:p>
            <a:r>
              <a:rPr lang="tr-TR" sz="3200" b="1" dirty="0"/>
              <a:t>Merkezi Yerleştirme Puanıyla Yatay Geçiş</a:t>
            </a:r>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0899" y="758952"/>
            <a:ext cx="889035"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 y="2526526"/>
            <a:ext cx="877276"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9264" y="2526526"/>
            <a:ext cx="8190670"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İçerik Yer Tutucusu 1"/>
          <p:cNvSpPr>
            <a:spLocks noGrp="1"/>
          </p:cNvSpPr>
          <p:nvPr>
            <p:ph idx="1"/>
          </p:nvPr>
        </p:nvSpPr>
        <p:spPr>
          <a:xfrm>
            <a:off x="1200564" y="2535446"/>
            <a:ext cx="6737617" cy="3554457"/>
          </a:xfrm>
        </p:spPr>
        <p:txBody>
          <a:bodyPr>
            <a:normAutofit/>
          </a:bodyPr>
          <a:lstStyle/>
          <a:p>
            <a:pPr marL="0" indent="0">
              <a:buNone/>
            </a:pPr>
            <a:r>
              <a:rPr lang="tr-TR" sz="2800" b="1" dirty="0">
                <a:solidFill>
                  <a:schemeClr val="tx1"/>
                </a:solidFill>
                <a:latin typeface="Calibri" panose="020F0502020204030204" pitchFamily="34" charset="0"/>
              </a:rPr>
              <a:t>* Öğrencinin kayıt olduğu yıldaki merkezi yerleştirme puanı, geçmek istediği programının girdiği yıldaki taban puanına eşit veya yüksek olması durumunda başvuru yapılabilir.</a:t>
            </a:r>
          </a:p>
          <a:p>
            <a:pPr marL="0" indent="0">
              <a:buNone/>
            </a:pPr>
            <a:r>
              <a:rPr lang="tr-TR" sz="2800" b="1" dirty="0">
                <a:solidFill>
                  <a:schemeClr val="tx1"/>
                </a:solidFill>
                <a:latin typeface="Calibri" panose="020F0502020204030204" pitchFamily="34" charset="0"/>
              </a:rPr>
              <a:t>* Her eğitim öğretim dönemi için başvurular Ağustos ayının 30’una kadar alınmaktadır.</a:t>
            </a:r>
          </a:p>
        </p:txBody>
      </p:sp>
    </p:spTree>
    <p:extLst>
      <p:ext uri="{BB962C8B-B14F-4D97-AF65-F5344CB8AC3E}">
        <p14:creationId xmlns:p14="http://schemas.microsoft.com/office/powerpoint/2010/main" val="37131836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8179482"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0899" y="758952"/>
            <a:ext cx="889035"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 y="2526526"/>
            <a:ext cx="877276"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9264" y="2526526"/>
            <a:ext cx="8190670"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İçerik Yer Tutucusu 1"/>
          <p:cNvSpPr>
            <a:spLocks noGrp="1"/>
          </p:cNvSpPr>
          <p:nvPr>
            <p:ph idx="1"/>
          </p:nvPr>
        </p:nvSpPr>
        <p:spPr>
          <a:xfrm>
            <a:off x="1200564" y="2535446"/>
            <a:ext cx="6737617" cy="3554457"/>
          </a:xfrm>
        </p:spPr>
        <p:txBody>
          <a:bodyPr>
            <a:normAutofit/>
          </a:bodyPr>
          <a:lstStyle/>
          <a:p>
            <a:pPr marL="0" indent="0">
              <a:buNone/>
            </a:pPr>
            <a:r>
              <a:rPr lang="tr-TR" b="1" dirty="0">
                <a:solidFill>
                  <a:schemeClr val="tx1"/>
                </a:solidFill>
                <a:latin typeface="Calibri" panose="020F0502020204030204" pitchFamily="34" charset="0"/>
              </a:rPr>
              <a:t>*</a:t>
            </a:r>
            <a:r>
              <a:rPr lang="tr-TR">
                <a:solidFill>
                  <a:schemeClr val="tx1"/>
                </a:solidFill>
                <a:latin typeface="Calibri" panose="020F0502020204030204" pitchFamily="34" charset="0"/>
              </a:rPr>
              <a:t> </a:t>
            </a:r>
            <a:r>
              <a:rPr lang="tr-TR" b="1">
                <a:solidFill>
                  <a:schemeClr val="tx1"/>
                </a:solidFill>
                <a:latin typeface="Calibri" panose="020F0502020204030204" pitchFamily="34" charset="0"/>
              </a:rPr>
              <a:t>Başvuruların değerlendirilmesinde sadece öğrencinin kayıtlı olduğu programa yerleştiği yıldaki ÖSYM merkezi yerleştirme puanlarının dikkate alınmakta, başarı vb. şart aranmamaktadır.</a:t>
            </a:r>
          </a:p>
          <a:p>
            <a:pPr marL="0" indent="0">
              <a:buNone/>
            </a:pPr>
            <a:r>
              <a:rPr lang="tr-TR" b="1" dirty="0">
                <a:solidFill>
                  <a:schemeClr val="tx1"/>
                </a:solidFill>
                <a:latin typeface="Calibri" panose="020F0502020204030204" pitchFamily="34" charset="0"/>
              </a:rPr>
              <a:t>*</a:t>
            </a:r>
            <a:r>
              <a:rPr lang="tr-TR" b="1">
                <a:solidFill>
                  <a:schemeClr val="tx1"/>
                </a:solidFill>
                <a:latin typeface="Calibri" panose="020F0502020204030204" pitchFamily="34" charset="0"/>
              </a:rPr>
              <a:t> Öğrencilerin Ek Madde -1 uyarınca sadece bir defa yatay geçiş yapabilmekte, ancak söz konusu madde uyarınca yatay geçiş yapan öğrencilerin ÖSYS merkezi yerleştirme sonucu kayıt hakkı kazandıkları yükseköğretim kurumuna daha sonraki başvuru tarihlerinde geri dönebilmektedirler.</a:t>
            </a:r>
          </a:p>
        </p:txBody>
      </p:sp>
      <p:sp>
        <p:nvSpPr>
          <p:cNvPr id="9" name="Unvan 2">
            <a:extLst>
              <a:ext uri="{FF2B5EF4-FFF2-40B4-BE49-F238E27FC236}">
                <a16:creationId xmlns:a16="http://schemas.microsoft.com/office/drawing/2014/main" id="{5834B68F-6BA2-49C7-8AEB-4B60DF4D9720}"/>
              </a:ext>
            </a:extLst>
          </p:cNvPr>
          <p:cNvSpPr>
            <a:spLocks noGrp="1"/>
          </p:cNvSpPr>
          <p:nvPr>
            <p:ph type="title"/>
          </p:nvPr>
        </p:nvSpPr>
        <p:spPr>
          <a:xfrm>
            <a:off x="683568" y="1087438"/>
            <a:ext cx="7253932" cy="1000125"/>
          </a:xfrm>
        </p:spPr>
        <p:txBody>
          <a:bodyPr>
            <a:normAutofit/>
          </a:bodyPr>
          <a:lstStyle/>
          <a:p>
            <a:r>
              <a:rPr lang="tr-TR" sz="3200" b="1" dirty="0"/>
              <a:t>Merkezi Yerleştirme Puanıyla Yatay Geçiş</a:t>
            </a:r>
          </a:p>
        </p:txBody>
      </p:sp>
    </p:spTree>
    <p:extLst>
      <p:ext uri="{BB962C8B-B14F-4D97-AF65-F5344CB8AC3E}">
        <p14:creationId xmlns:p14="http://schemas.microsoft.com/office/powerpoint/2010/main" val="814987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marL="0" indent="0">
              <a:buNone/>
            </a:pPr>
            <a:r>
              <a:rPr lang="tr-TR" sz="3600" b="0" i="0" dirty="0">
                <a:solidFill>
                  <a:srgbClr val="333333"/>
                </a:solidFill>
                <a:effectLst/>
                <a:latin typeface="Helvetica Neue"/>
              </a:rPr>
              <a:t>Alanında gerçekleştirilmiş araştırmaları ve yayınları takip eder.</a:t>
            </a:r>
          </a:p>
          <a:p>
            <a:pPr marL="0" lvl="0" indent="0" algn="just">
              <a:buNone/>
            </a:pPr>
            <a:endParaRPr lang="tr-TR" sz="2800" b="1" dirty="0">
              <a:solidFill>
                <a:srgbClr val="002060"/>
              </a:solidFill>
              <a:latin typeface="Calibri" panose="020F0502020204030204" pitchFamily="34" charset="0"/>
            </a:endParaRPr>
          </a:p>
        </p:txBody>
      </p:sp>
      <p:sp>
        <p:nvSpPr>
          <p:cNvPr id="4" name="Başlık 2">
            <a:extLst>
              <a:ext uri="{FF2B5EF4-FFF2-40B4-BE49-F238E27FC236}">
                <a16:creationId xmlns:a16="http://schemas.microsoft.com/office/drawing/2014/main" id="{2B8F4499-1ADF-41CA-A9E7-5D9323442986}"/>
              </a:ext>
            </a:extLst>
          </p:cNvPr>
          <p:cNvSpPr>
            <a:spLocks noGrp="1"/>
          </p:cNvSpPr>
          <p:nvPr>
            <p:ph type="title"/>
          </p:nvPr>
        </p:nvSpPr>
        <p:spPr>
          <a:xfrm>
            <a:off x="188913" y="1123950"/>
            <a:ext cx="2211387" cy="4600575"/>
          </a:xfrm>
        </p:spPr>
        <p:txBody>
          <a:bodyPr>
            <a:normAutofit/>
          </a:bodyPr>
          <a:lstStyle/>
          <a:p>
            <a:pPr algn="ctr"/>
            <a:br>
              <a:rPr lang="tr-TR" sz="2600" b="1" dirty="0">
                <a:latin typeface="Calibri" panose="020F0502020204030204" pitchFamily="34" charset="0"/>
              </a:rPr>
            </a:br>
            <a:r>
              <a:rPr lang="tr-TR" sz="2600" b="1" dirty="0">
                <a:latin typeface="Calibri" panose="020F0502020204030204" pitchFamily="34" charset="0"/>
              </a:rPr>
              <a:t>PROGRAM ÇIKTILARI</a:t>
            </a:r>
            <a:br>
              <a:rPr lang="tr-TR" sz="2600" b="1" dirty="0">
                <a:latin typeface="Calibri" panose="020F0502020204030204" pitchFamily="34" charset="0"/>
              </a:rPr>
            </a:br>
            <a:br>
              <a:rPr lang="tr-TR" sz="2600" b="1" dirty="0">
                <a:latin typeface="Calibri" panose="020F0502020204030204" pitchFamily="34" charset="0"/>
              </a:rPr>
            </a:br>
            <a:br>
              <a:rPr lang="tr-TR" sz="2600" b="1" dirty="0">
                <a:latin typeface="Calibri" panose="020F0502020204030204" pitchFamily="34" charset="0"/>
              </a:rPr>
            </a:br>
            <a:r>
              <a:rPr lang="tr-TR" sz="16600" b="1" dirty="0">
                <a:latin typeface="Calibri" panose="020F0502020204030204" pitchFamily="34" charset="0"/>
              </a:rPr>
              <a:t>4</a:t>
            </a:r>
            <a:endParaRPr lang="tr-TR" sz="2600" b="1" dirty="0">
              <a:latin typeface="Calibri" panose="020F0502020204030204" pitchFamily="34" charset="0"/>
            </a:endParaRPr>
          </a:p>
        </p:txBody>
      </p:sp>
    </p:spTree>
    <p:extLst>
      <p:ext uri="{BB962C8B-B14F-4D97-AF65-F5344CB8AC3E}">
        <p14:creationId xmlns:p14="http://schemas.microsoft.com/office/powerpoint/2010/main" val="153450510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normAutofit/>
          </a:bodyPr>
          <a:lstStyle/>
          <a:p>
            <a:br>
              <a:rPr lang="tr-TR" sz="4000" b="1" dirty="0">
                <a:solidFill>
                  <a:schemeClr val="tx1"/>
                </a:solidFill>
                <a:latin typeface="Calibri" panose="020F0502020204030204" pitchFamily="34" charset="0"/>
              </a:rPr>
            </a:br>
            <a:br>
              <a:rPr lang="tr-TR" sz="4000" b="1" dirty="0">
                <a:solidFill>
                  <a:schemeClr val="tx1"/>
                </a:solidFill>
                <a:latin typeface="Calibri" panose="020F0502020204030204" pitchFamily="34" charset="0"/>
              </a:rPr>
            </a:br>
            <a:r>
              <a:rPr lang="tr-TR" sz="4000" b="1" dirty="0">
                <a:solidFill>
                  <a:schemeClr val="tx1"/>
                </a:solidFill>
                <a:latin typeface="Calibri" panose="020F0502020204030204" pitchFamily="34" charset="0"/>
              </a:rPr>
              <a:t>Farabi Değişim Programı </a:t>
            </a:r>
            <a:br>
              <a:rPr lang="tr-TR" dirty="0">
                <a:latin typeface="Calibri" panose="020F0502020204030204" pitchFamily="34" charset="0"/>
              </a:rPr>
            </a:br>
            <a:endParaRPr lang="tr-TR" dirty="0">
              <a:latin typeface="Calibri" panose="020F0502020204030204" pitchFamily="34" charset="0"/>
            </a:endParaRPr>
          </a:p>
        </p:txBody>
      </p:sp>
      <p:sp>
        <p:nvSpPr>
          <p:cNvPr id="2" name="İçerik Yer Tutucusu 1"/>
          <p:cNvSpPr>
            <a:spLocks noGrp="1"/>
          </p:cNvSpPr>
          <p:nvPr>
            <p:ph idx="1"/>
          </p:nvPr>
        </p:nvSpPr>
        <p:spPr/>
        <p:txBody>
          <a:bodyPr>
            <a:normAutofit/>
          </a:bodyPr>
          <a:lstStyle/>
          <a:p>
            <a:pPr marL="0" indent="0">
              <a:buNone/>
            </a:pPr>
            <a:r>
              <a:rPr lang="tr-TR" b="1" dirty="0">
                <a:solidFill>
                  <a:schemeClr val="tx1"/>
                </a:solidFill>
                <a:latin typeface="Calibri" panose="020F0502020204030204" pitchFamily="34" charset="0"/>
              </a:rPr>
              <a:t>* </a:t>
            </a:r>
            <a:r>
              <a:rPr lang="tr-TR" sz="2800" b="1" dirty="0">
                <a:solidFill>
                  <a:srgbClr val="C00000"/>
                </a:solidFill>
                <a:latin typeface="Calibri" panose="020F0502020204030204" pitchFamily="34" charset="0"/>
              </a:rPr>
              <a:t>Farabi Değişim Programı, üniversite ve yüksek teknoloji enstitüleri bünyesinde ön lisans, lisans, yüksek lisans ve doktora düzeyinde eğitim-öğretim yapan yükseköğretim kurumları arasında öğrenci ve öğretim üyesi değişim programıdır.</a:t>
            </a:r>
          </a:p>
          <a:p>
            <a:pPr marL="0" indent="0" algn="just">
              <a:buNone/>
            </a:pPr>
            <a:endParaRPr lang="tr-TR" sz="2800" b="1" dirty="0">
              <a:solidFill>
                <a:srgbClr val="C00000"/>
              </a:solidFill>
              <a:latin typeface="Calibri" panose="020F0502020204030204" pitchFamily="34" charset="0"/>
            </a:endParaRPr>
          </a:p>
        </p:txBody>
      </p:sp>
    </p:spTree>
    <p:extLst>
      <p:ext uri="{BB962C8B-B14F-4D97-AF65-F5344CB8AC3E}">
        <p14:creationId xmlns:p14="http://schemas.microsoft.com/office/powerpoint/2010/main" val="391941031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lgn="just">
              <a:buNone/>
            </a:pPr>
            <a:r>
              <a:rPr lang="tr-TR" b="1" dirty="0">
                <a:solidFill>
                  <a:schemeClr val="tx1"/>
                </a:solidFill>
                <a:latin typeface="Calibri" panose="020F0502020204030204" pitchFamily="34" charset="0"/>
              </a:rPr>
              <a:t>* </a:t>
            </a:r>
            <a:r>
              <a:rPr lang="tr-TR" sz="2800" b="1" dirty="0">
                <a:solidFill>
                  <a:srgbClr val="C00000"/>
                </a:solidFill>
                <a:latin typeface="Calibri" panose="020F0502020204030204" pitchFamily="34" charset="0"/>
              </a:rPr>
              <a:t>Farabi Değişim Programı ile öğrencilerimiz bir veya iki yarıyıl süresince Üniversitemiz dışında Yurtiçindeki başka bir üniversitede eğitim ve öğretim faaliyetlerine devam edebilmektedirler.</a:t>
            </a:r>
          </a:p>
          <a:p>
            <a:pPr marL="0" indent="0">
              <a:buNone/>
            </a:pPr>
            <a:endParaRPr lang="tr-TR" b="1" dirty="0">
              <a:solidFill>
                <a:schemeClr val="tx1"/>
              </a:solidFill>
              <a:latin typeface="Calibri" panose="020F0502020204030204" pitchFamily="34" charset="0"/>
            </a:endParaRPr>
          </a:p>
        </p:txBody>
      </p:sp>
      <p:sp>
        <p:nvSpPr>
          <p:cNvPr id="4" name="Başlık 2">
            <a:extLst>
              <a:ext uri="{FF2B5EF4-FFF2-40B4-BE49-F238E27FC236}">
                <a16:creationId xmlns:a16="http://schemas.microsoft.com/office/drawing/2014/main" id="{F7D26FA3-0050-4FD1-8F46-E668DB61AC40}"/>
              </a:ext>
            </a:extLst>
          </p:cNvPr>
          <p:cNvSpPr>
            <a:spLocks noGrp="1"/>
          </p:cNvSpPr>
          <p:nvPr>
            <p:ph type="title"/>
          </p:nvPr>
        </p:nvSpPr>
        <p:spPr>
          <a:xfrm>
            <a:off x="188913" y="1123950"/>
            <a:ext cx="2211387" cy="4600575"/>
          </a:xfrm>
        </p:spPr>
        <p:txBody>
          <a:bodyPr>
            <a:normAutofit/>
          </a:bodyPr>
          <a:lstStyle/>
          <a:p>
            <a:br>
              <a:rPr lang="tr-TR" sz="4000" b="1" dirty="0">
                <a:solidFill>
                  <a:schemeClr val="tx1"/>
                </a:solidFill>
                <a:latin typeface="Calibri" panose="020F0502020204030204" pitchFamily="34" charset="0"/>
              </a:rPr>
            </a:br>
            <a:br>
              <a:rPr lang="tr-TR" sz="4000" b="1" dirty="0">
                <a:solidFill>
                  <a:schemeClr val="tx1"/>
                </a:solidFill>
                <a:latin typeface="Calibri" panose="020F0502020204030204" pitchFamily="34" charset="0"/>
              </a:rPr>
            </a:br>
            <a:r>
              <a:rPr lang="tr-TR" sz="4000" b="1" dirty="0">
                <a:solidFill>
                  <a:schemeClr val="tx1"/>
                </a:solidFill>
                <a:latin typeface="Calibri" panose="020F0502020204030204" pitchFamily="34" charset="0"/>
              </a:rPr>
              <a:t>Farabi Değişim Programı </a:t>
            </a:r>
            <a:br>
              <a:rPr lang="tr-TR" dirty="0">
                <a:latin typeface="Calibri" panose="020F0502020204030204" pitchFamily="34" charset="0"/>
              </a:rPr>
            </a:br>
            <a:endParaRPr lang="tr-TR" dirty="0">
              <a:latin typeface="Calibri" panose="020F0502020204030204" pitchFamily="34" charset="0"/>
            </a:endParaRPr>
          </a:p>
        </p:txBody>
      </p:sp>
    </p:spTree>
    <p:extLst>
      <p:ext uri="{BB962C8B-B14F-4D97-AF65-F5344CB8AC3E}">
        <p14:creationId xmlns:p14="http://schemas.microsoft.com/office/powerpoint/2010/main" val="27049404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r>
              <a:rPr lang="tr-TR" b="1" dirty="0">
                <a:solidFill>
                  <a:schemeClr val="tx1"/>
                </a:solidFill>
                <a:latin typeface="Calibri" panose="020F0502020204030204" pitchFamily="34" charset="0"/>
              </a:rPr>
              <a:t>* </a:t>
            </a:r>
            <a:r>
              <a:rPr lang="tr-TR" sz="2800" b="1" dirty="0">
                <a:solidFill>
                  <a:srgbClr val="C00000"/>
                </a:solidFill>
                <a:latin typeface="Calibri" panose="020F0502020204030204" pitchFamily="34" charset="0"/>
              </a:rPr>
              <a:t>Hazırlık ve birinci sınıfta okuyan öğrenciler, Farabi Değişim Programından yararlanamaz.</a:t>
            </a:r>
          </a:p>
          <a:p>
            <a:pPr marL="0" indent="0">
              <a:buNone/>
            </a:pPr>
            <a:endParaRPr lang="tr-TR" dirty="0">
              <a:latin typeface="Calibri" panose="020F0502020204030204" pitchFamily="34" charset="0"/>
            </a:endParaRPr>
          </a:p>
          <a:p>
            <a:pPr marL="0" indent="0">
              <a:buNone/>
            </a:pPr>
            <a:r>
              <a:rPr lang="tr-TR" b="1" dirty="0">
                <a:solidFill>
                  <a:schemeClr val="tx1"/>
                </a:solidFill>
                <a:latin typeface="Calibri" panose="020F0502020204030204" pitchFamily="34" charset="0"/>
              </a:rPr>
              <a:t>* </a:t>
            </a:r>
            <a:r>
              <a:rPr lang="tr-TR" sz="2800" b="1" dirty="0">
                <a:solidFill>
                  <a:srgbClr val="002060"/>
                </a:solidFill>
                <a:latin typeface="Calibri" panose="020F0502020204030204" pitchFamily="34" charset="0"/>
              </a:rPr>
              <a:t>Başvuru için genel akademik not ortalamasının en az 2.0/4 olması gerekir.</a:t>
            </a:r>
          </a:p>
          <a:p>
            <a:pPr marL="0" indent="0">
              <a:buNone/>
            </a:pPr>
            <a:endParaRPr lang="tr-TR" sz="2800" b="1" dirty="0">
              <a:solidFill>
                <a:srgbClr val="002060"/>
              </a:solidFill>
              <a:latin typeface="Calibri" panose="020F0502020204030204" pitchFamily="34" charset="0"/>
            </a:endParaRPr>
          </a:p>
        </p:txBody>
      </p:sp>
      <p:sp>
        <p:nvSpPr>
          <p:cNvPr id="4" name="Başlık 2">
            <a:extLst>
              <a:ext uri="{FF2B5EF4-FFF2-40B4-BE49-F238E27FC236}">
                <a16:creationId xmlns:a16="http://schemas.microsoft.com/office/drawing/2014/main" id="{56BB1263-CD84-4384-981E-661F8202A6BF}"/>
              </a:ext>
            </a:extLst>
          </p:cNvPr>
          <p:cNvSpPr>
            <a:spLocks noGrp="1"/>
          </p:cNvSpPr>
          <p:nvPr>
            <p:ph type="title"/>
          </p:nvPr>
        </p:nvSpPr>
        <p:spPr>
          <a:xfrm>
            <a:off x="188913" y="1123950"/>
            <a:ext cx="2211387" cy="4600575"/>
          </a:xfrm>
        </p:spPr>
        <p:txBody>
          <a:bodyPr>
            <a:normAutofit/>
          </a:bodyPr>
          <a:lstStyle/>
          <a:p>
            <a:br>
              <a:rPr lang="tr-TR" sz="4000" b="1" dirty="0">
                <a:solidFill>
                  <a:schemeClr val="tx1"/>
                </a:solidFill>
                <a:latin typeface="Calibri" panose="020F0502020204030204" pitchFamily="34" charset="0"/>
              </a:rPr>
            </a:br>
            <a:br>
              <a:rPr lang="tr-TR" sz="4000" b="1" dirty="0">
                <a:solidFill>
                  <a:schemeClr val="tx1"/>
                </a:solidFill>
                <a:latin typeface="Calibri" panose="020F0502020204030204" pitchFamily="34" charset="0"/>
              </a:rPr>
            </a:br>
            <a:r>
              <a:rPr lang="tr-TR" sz="4000" b="1" dirty="0">
                <a:solidFill>
                  <a:schemeClr val="tx1"/>
                </a:solidFill>
                <a:latin typeface="Calibri" panose="020F0502020204030204" pitchFamily="34" charset="0"/>
              </a:rPr>
              <a:t>Farabi Değişim Programı </a:t>
            </a:r>
            <a:br>
              <a:rPr lang="tr-TR" dirty="0">
                <a:latin typeface="Calibri" panose="020F0502020204030204" pitchFamily="34" charset="0"/>
              </a:rPr>
            </a:br>
            <a:endParaRPr lang="tr-TR" dirty="0">
              <a:latin typeface="Calibri" panose="020F0502020204030204" pitchFamily="34" charset="0"/>
            </a:endParaRPr>
          </a:p>
        </p:txBody>
      </p:sp>
    </p:spTree>
    <p:extLst>
      <p:ext uri="{BB962C8B-B14F-4D97-AF65-F5344CB8AC3E}">
        <p14:creationId xmlns:p14="http://schemas.microsoft.com/office/powerpoint/2010/main" val="261468896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r>
              <a:rPr lang="tr-TR" b="1" dirty="0">
                <a:solidFill>
                  <a:schemeClr val="tx1"/>
                </a:solidFill>
                <a:latin typeface="Calibri" panose="020F0502020204030204" pitchFamily="34" charset="0"/>
              </a:rPr>
              <a:t>* </a:t>
            </a:r>
            <a:r>
              <a:rPr lang="tr-TR" sz="3200" b="1" dirty="0">
                <a:solidFill>
                  <a:srgbClr val="C00000"/>
                </a:solidFill>
                <a:latin typeface="Calibri" panose="020F0502020204030204" pitchFamily="34" charset="0"/>
              </a:rPr>
              <a:t>Bölümümüz Farabi Koordinatörü        Prof. Dr. Rıza Karagöz’dür.</a:t>
            </a:r>
          </a:p>
          <a:p>
            <a:pPr marL="0" indent="0">
              <a:buNone/>
            </a:pPr>
            <a:endParaRPr lang="tr-TR" dirty="0">
              <a:latin typeface="Calibri" panose="020F0502020204030204" pitchFamily="34" charset="0"/>
            </a:endParaRPr>
          </a:p>
          <a:p>
            <a:pPr marL="0" indent="0">
              <a:buNone/>
            </a:pPr>
            <a:r>
              <a:rPr lang="tr-TR" b="1" dirty="0">
                <a:solidFill>
                  <a:schemeClr val="tx1"/>
                </a:solidFill>
                <a:latin typeface="Calibri" panose="020F0502020204030204" pitchFamily="34" charset="0"/>
              </a:rPr>
              <a:t>* </a:t>
            </a:r>
            <a:r>
              <a:rPr lang="tr-TR" sz="3200" b="1" dirty="0">
                <a:solidFill>
                  <a:srgbClr val="002060"/>
                </a:solidFill>
                <a:latin typeface="Calibri" panose="020F0502020204030204" pitchFamily="34" charset="0"/>
              </a:rPr>
              <a:t>Ayrıntılı bilgi için http://farabi.omu.edu.tr</a:t>
            </a:r>
          </a:p>
          <a:p>
            <a:pPr marL="0" indent="0">
              <a:buNone/>
            </a:pPr>
            <a:endParaRPr lang="tr-TR" b="1" dirty="0">
              <a:solidFill>
                <a:schemeClr val="tx1"/>
              </a:solidFill>
              <a:latin typeface="Calibri" panose="020F0502020204030204" pitchFamily="34" charset="0"/>
            </a:endParaRPr>
          </a:p>
        </p:txBody>
      </p:sp>
      <p:sp>
        <p:nvSpPr>
          <p:cNvPr id="4" name="Başlık 2">
            <a:extLst>
              <a:ext uri="{FF2B5EF4-FFF2-40B4-BE49-F238E27FC236}">
                <a16:creationId xmlns:a16="http://schemas.microsoft.com/office/drawing/2014/main" id="{9DF10C4F-010E-4CBD-A875-24B97D2893DF}"/>
              </a:ext>
            </a:extLst>
          </p:cNvPr>
          <p:cNvSpPr>
            <a:spLocks noGrp="1"/>
          </p:cNvSpPr>
          <p:nvPr>
            <p:ph type="title"/>
          </p:nvPr>
        </p:nvSpPr>
        <p:spPr>
          <a:xfrm>
            <a:off x="188913" y="1123950"/>
            <a:ext cx="2211387" cy="4600575"/>
          </a:xfrm>
        </p:spPr>
        <p:txBody>
          <a:bodyPr>
            <a:normAutofit/>
          </a:bodyPr>
          <a:lstStyle/>
          <a:p>
            <a:br>
              <a:rPr lang="tr-TR" sz="4000" b="1" dirty="0">
                <a:solidFill>
                  <a:schemeClr val="tx1"/>
                </a:solidFill>
                <a:latin typeface="Calibri" panose="020F0502020204030204" pitchFamily="34" charset="0"/>
              </a:rPr>
            </a:br>
            <a:br>
              <a:rPr lang="tr-TR" sz="4000" b="1" dirty="0">
                <a:solidFill>
                  <a:schemeClr val="tx1"/>
                </a:solidFill>
                <a:latin typeface="Calibri" panose="020F0502020204030204" pitchFamily="34" charset="0"/>
              </a:rPr>
            </a:br>
            <a:r>
              <a:rPr lang="tr-TR" sz="4000" b="1" dirty="0">
                <a:solidFill>
                  <a:schemeClr val="tx1"/>
                </a:solidFill>
                <a:latin typeface="Calibri" panose="020F0502020204030204" pitchFamily="34" charset="0"/>
              </a:rPr>
              <a:t>Farabi Değişim Programı </a:t>
            </a:r>
            <a:br>
              <a:rPr lang="tr-TR" dirty="0">
                <a:latin typeface="Calibri" panose="020F0502020204030204" pitchFamily="34" charset="0"/>
              </a:rPr>
            </a:br>
            <a:endParaRPr lang="tr-TR" dirty="0">
              <a:latin typeface="Calibri" panose="020F0502020204030204" pitchFamily="34" charset="0"/>
            </a:endParaRPr>
          </a:p>
        </p:txBody>
      </p:sp>
    </p:spTree>
    <p:extLst>
      <p:ext uri="{BB962C8B-B14F-4D97-AF65-F5344CB8AC3E}">
        <p14:creationId xmlns:p14="http://schemas.microsoft.com/office/powerpoint/2010/main" val="280825655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normAutofit/>
          </a:bodyPr>
          <a:lstStyle/>
          <a:p>
            <a:r>
              <a:rPr lang="tr-TR" sz="3600" b="1" dirty="0" err="1">
                <a:solidFill>
                  <a:schemeClr val="tx1"/>
                </a:solidFill>
                <a:latin typeface="Calibri" panose="020F0502020204030204" pitchFamily="34" charset="0"/>
              </a:rPr>
              <a:t>Erasmus</a:t>
            </a:r>
            <a:r>
              <a:rPr lang="tr-TR" sz="3600" b="1" dirty="0">
                <a:solidFill>
                  <a:schemeClr val="tx1"/>
                </a:solidFill>
                <a:latin typeface="Calibri" panose="020F0502020204030204" pitchFamily="34" charset="0"/>
              </a:rPr>
              <a:t>+ Öğrenci Değişim Programı</a:t>
            </a:r>
          </a:p>
        </p:txBody>
      </p:sp>
      <p:sp>
        <p:nvSpPr>
          <p:cNvPr id="2" name="İçerik Yer Tutucusu 1"/>
          <p:cNvSpPr>
            <a:spLocks noGrp="1"/>
          </p:cNvSpPr>
          <p:nvPr>
            <p:ph idx="1"/>
          </p:nvPr>
        </p:nvSpPr>
        <p:spPr/>
        <p:txBody>
          <a:bodyPr/>
          <a:lstStyle/>
          <a:p>
            <a:pPr marL="0" indent="0">
              <a:buNone/>
            </a:pPr>
            <a:endParaRPr lang="tr-TR" b="1" dirty="0">
              <a:solidFill>
                <a:schemeClr val="tx1"/>
              </a:solidFill>
              <a:latin typeface="Calibri" panose="020F0502020204030204" pitchFamily="34" charset="0"/>
            </a:endParaRPr>
          </a:p>
          <a:p>
            <a:pPr marL="0" indent="0">
              <a:buNone/>
            </a:pPr>
            <a:r>
              <a:rPr lang="tr-TR" b="1" dirty="0">
                <a:solidFill>
                  <a:schemeClr val="tx1"/>
                </a:solidFill>
                <a:latin typeface="Calibri" panose="020F0502020204030204" pitchFamily="34" charset="0"/>
              </a:rPr>
              <a:t>* </a:t>
            </a:r>
            <a:r>
              <a:rPr lang="tr-TR" sz="2800" b="1" dirty="0" err="1">
                <a:solidFill>
                  <a:srgbClr val="C00000"/>
                </a:solidFill>
                <a:latin typeface="Calibri" panose="020F0502020204030204" pitchFamily="34" charset="0"/>
              </a:rPr>
              <a:t>Erasmus</a:t>
            </a:r>
            <a:r>
              <a:rPr lang="tr-TR" sz="2800" b="1" dirty="0">
                <a:solidFill>
                  <a:srgbClr val="C00000"/>
                </a:solidFill>
                <a:latin typeface="Calibri" panose="020F0502020204030204" pitchFamily="34" charset="0"/>
              </a:rPr>
              <a:t>+ Programı, Avrupa Birliği’nin 2014-2020 dönemi için eğitim, öğretim, gençlik ve spor alanlarındaki hibe programıdır. </a:t>
            </a:r>
          </a:p>
          <a:p>
            <a:pPr marL="0" indent="0">
              <a:buNone/>
            </a:pPr>
            <a:r>
              <a:rPr lang="tr-TR" b="1" dirty="0">
                <a:solidFill>
                  <a:schemeClr val="tx1"/>
                </a:solidFill>
                <a:latin typeface="Calibri" panose="020F0502020204030204" pitchFamily="34" charset="0"/>
              </a:rPr>
              <a:t>* </a:t>
            </a:r>
            <a:r>
              <a:rPr lang="tr-TR" sz="2800" b="1" dirty="0">
                <a:solidFill>
                  <a:srgbClr val="002060"/>
                </a:solidFill>
                <a:latin typeface="Calibri" panose="020F0502020204030204" pitchFamily="34" charset="0"/>
              </a:rPr>
              <a:t>AB üyesi 28 ülkedeki üniversitelerde 3 – 12 ay arasında faaliyetten yararlanmak mümkündür.</a:t>
            </a:r>
          </a:p>
          <a:p>
            <a:pPr marL="0" indent="0">
              <a:buNone/>
            </a:pPr>
            <a:endParaRPr lang="tr-TR" sz="2800" b="1" dirty="0">
              <a:solidFill>
                <a:srgbClr val="002060"/>
              </a:solidFill>
              <a:latin typeface="Calibri" panose="020F0502020204030204" pitchFamily="34" charset="0"/>
            </a:endParaRPr>
          </a:p>
        </p:txBody>
      </p:sp>
    </p:spTree>
    <p:extLst>
      <p:ext uri="{BB962C8B-B14F-4D97-AF65-F5344CB8AC3E}">
        <p14:creationId xmlns:p14="http://schemas.microsoft.com/office/powerpoint/2010/main" val="323241932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r>
              <a:rPr lang="tr-TR" sz="2800" b="1" dirty="0">
                <a:solidFill>
                  <a:schemeClr val="tx1"/>
                </a:solidFill>
                <a:latin typeface="Calibri" panose="020F0502020204030204" pitchFamily="34" charset="0"/>
              </a:rPr>
              <a:t>*</a:t>
            </a:r>
            <a:r>
              <a:rPr lang="tr-TR" sz="2800" dirty="0"/>
              <a:t> </a:t>
            </a:r>
            <a:r>
              <a:rPr lang="tr-TR" sz="2800" b="1" dirty="0">
                <a:solidFill>
                  <a:srgbClr val="C00000"/>
                </a:solidFill>
                <a:latin typeface="Calibri" panose="020F0502020204030204" pitchFamily="34" charset="0"/>
              </a:rPr>
              <a:t>Bir tam akademik yıl için 60 AKTS, bir dönem için ise 30 AKTS </a:t>
            </a:r>
            <a:r>
              <a:rPr lang="tr-TR" sz="2800" b="1" dirty="0" err="1">
                <a:solidFill>
                  <a:srgbClr val="C00000"/>
                </a:solidFill>
                <a:latin typeface="Calibri" panose="020F0502020204030204" pitchFamily="34" charset="0"/>
              </a:rPr>
              <a:t>lik</a:t>
            </a:r>
            <a:r>
              <a:rPr lang="tr-TR" sz="2800" b="1" dirty="0">
                <a:solidFill>
                  <a:srgbClr val="C00000"/>
                </a:solidFill>
                <a:latin typeface="Calibri" panose="020F0502020204030204" pitchFamily="34" charset="0"/>
              </a:rPr>
              <a:t> program dahilinde gönderilir ve başarılı olunan kredilere tam akademik tanınma sağlanır, başarısız olunan krediler OMÜ’ de tekrar edilir.</a:t>
            </a:r>
          </a:p>
          <a:p>
            <a:pPr marL="0" indent="0">
              <a:buNone/>
            </a:pPr>
            <a:r>
              <a:rPr lang="tr-TR" sz="2800" b="1" dirty="0">
                <a:solidFill>
                  <a:schemeClr val="tx1"/>
                </a:solidFill>
                <a:latin typeface="Calibri" panose="020F0502020204030204" pitchFamily="34" charset="0"/>
              </a:rPr>
              <a:t>* </a:t>
            </a:r>
            <a:r>
              <a:rPr lang="tr-TR" sz="2800" b="1" dirty="0">
                <a:solidFill>
                  <a:srgbClr val="002060"/>
                </a:solidFill>
                <a:latin typeface="Calibri" panose="020F0502020204030204" pitchFamily="34" charset="0"/>
              </a:rPr>
              <a:t>Ayrıntılı bilgi için http://erasmus.omu.edu.tr</a:t>
            </a:r>
            <a:endParaRPr lang="tr-TR" dirty="0"/>
          </a:p>
        </p:txBody>
      </p:sp>
      <p:sp>
        <p:nvSpPr>
          <p:cNvPr id="4" name="Başlık 2">
            <a:extLst>
              <a:ext uri="{FF2B5EF4-FFF2-40B4-BE49-F238E27FC236}">
                <a16:creationId xmlns:a16="http://schemas.microsoft.com/office/drawing/2014/main" id="{18D3A0EB-9163-4FBC-ABCA-065CB84D940E}"/>
              </a:ext>
            </a:extLst>
          </p:cNvPr>
          <p:cNvSpPr>
            <a:spLocks noGrp="1"/>
          </p:cNvSpPr>
          <p:nvPr>
            <p:ph type="title"/>
          </p:nvPr>
        </p:nvSpPr>
        <p:spPr>
          <a:xfrm>
            <a:off x="188913" y="1123950"/>
            <a:ext cx="2211387" cy="4600575"/>
          </a:xfrm>
        </p:spPr>
        <p:txBody>
          <a:bodyPr>
            <a:normAutofit/>
          </a:bodyPr>
          <a:lstStyle/>
          <a:p>
            <a:r>
              <a:rPr lang="tr-TR" sz="3600" b="1" dirty="0" err="1">
                <a:solidFill>
                  <a:schemeClr val="tx1"/>
                </a:solidFill>
                <a:latin typeface="Calibri" panose="020F0502020204030204" pitchFamily="34" charset="0"/>
              </a:rPr>
              <a:t>Erasmus</a:t>
            </a:r>
            <a:r>
              <a:rPr lang="tr-TR" sz="3600" b="1" dirty="0">
                <a:solidFill>
                  <a:schemeClr val="tx1"/>
                </a:solidFill>
                <a:latin typeface="Calibri" panose="020F0502020204030204" pitchFamily="34" charset="0"/>
              </a:rPr>
              <a:t>+ Öğrenci Değişim Programı</a:t>
            </a:r>
          </a:p>
        </p:txBody>
      </p:sp>
    </p:spTree>
    <p:extLst>
      <p:ext uri="{BB962C8B-B14F-4D97-AF65-F5344CB8AC3E}">
        <p14:creationId xmlns:p14="http://schemas.microsoft.com/office/powerpoint/2010/main" val="139742107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r>
              <a:rPr lang="tr-TR" b="1" dirty="0">
                <a:solidFill>
                  <a:srgbClr val="C00000"/>
                </a:solidFill>
                <a:latin typeface="Calibri" panose="020F0502020204030204" pitchFamily="34" charset="0"/>
              </a:rPr>
              <a:t>Bölümümüz </a:t>
            </a:r>
            <a:r>
              <a:rPr lang="tr-TR" b="1" dirty="0" err="1">
                <a:solidFill>
                  <a:srgbClr val="C00000"/>
                </a:solidFill>
                <a:latin typeface="Calibri" panose="020F0502020204030204" pitchFamily="34" charset="0"/>
              </a:rPr>
              <a:t>Erasmus</a:t>
            </a:r>
            <a:r>
              <a:rPr lang="tr-TR" b="1" dirty="0">
                <a:solidFill>
                  <a:srgbClr val="C00000"/>
                </a:solidFill>
                <a:latin typeface="Calibri" panose="020F0502020204030204" pitchFamily="34" charset="0"/>
              </a:rPr>
              <a:t>+ Koordinatörü       </a:t>
            </a:r>
          </a:p>
          <a:p>
            <a:pPr marL="0" indent="0">
              <a:buNone/>
            </a:pPr>
            <a:r>
              <a:rPr lang="tr-TR" b="1" dirty="0">
                <a:solidFill>
                  <a:srgbClr val="C00000"/>
                </a:solidFill>
                <a:latin typeface="Calibri" panose="020F0502020204030204" pitchFamily="34" charset="0"/>
              </a:rPr>
              <a:t>                     </a:t>
            </a:r>
          </a:p>
          <a:p>
            <a:pPr marL="0" indent="0">
              <a:buNone/>
            </a:pPr>
            <a:r>
              <a:rPr lang="tr-TR" b="1" dirty="0">
                <a:solidFill>
                  <a:srgbClr val="C00000"/>
                </a:solidFill>
                <a:latin typeface="Calibri" panose="020F0502020204030204" pitchFamily="34" charset="0"/>
              </a:rPr>
              <a:t>Dr. </a:t>
            </a:r>
            <a:r>
              <a:rPr lang="tr-TR" b="1" dirty="0" err="1">
                <a:solidFill>
                  <a:srgbClr val="C00000"/>
                </a:solidFill>
                <a:latin typeface="Calibri" panose="020F0502020204030204" pitchFamily="34" charset="0"/>
              </a:rPr>
              <a:t>Öğrt</a:t>
            </a:r>
            <a:r>
              <a:rPr lang="tr-TR" b="1" dirty="0">
                <a:solidFill>
                  <a:srgbClr val="C00000"/>
                </a:solidFill>
                <a:latin typeface="Calibri" panose="020F0502020204030204" pitchFamily="34" charset="0"/>
              </a:rPr>
              <a:t>. Üyesi Okay </a:t>
            </a:r>
            <a:r>
              <a:rPr lang="tr-TR" b="1" dirty="0" err="1">
                <a:solidFill>
                  <a:srgbClr val="C00000"/>
                </a:solidFill>
                <a:latin typeface="Calibri" panose="020F0502020204030204" pitchFamily="34" charset="0"/>
              </a:rPr>
              <a:t>PEKŞEN’dir</a:t>
            </a:r>
            <a:r>
              <a:rPr lang="tr-TR" b="1" dirty="0">
                <a:solidFill>
                  <a:srgbClr val="C00000"/>
                </a:solidFill>
                <a:latin typeface="Calibri" panose="020F0502020204030204" pitchFamily="34" charset="0"/>
              </a:rPr>
              <a:t>. </a:t>
            </a:r>
          </a:p>
          <a:p>
            <a:pPr marL="0" indent="0">
              <a:buNone/>
            </a:pPr>
            <a:endParaRPr lang="tr-TR" b="1" dirty="0">
              <a:solidFill>
                <a:srgbClr val="C00000"/>
              </a:solidFill>
              <a:latin typeface="Calibri" panose="020F0502020204030204" pitchFamily="34" charset="0"/>
            </a:endParaRPr>
          </a:p>
        </p:txBody>
      </p:sp>
      <p:sp>
        <p:nvSpPr>
          <p:cNvPr id="4" name="Başlık 2">
            <a:extLst>
              <a:ext uri="{FF2B5EF4-FFF2-40B4-BE49-F238E27FC236}">
                <a16:creationId xmlns:a16="http://schemas.microsoft.com/office/drawing/2014/main" id="{01BE82EC-645A-4231-9978-288B63AB9CE0}"/>
              </a:ext>
            </a:extLst>
          </p:cNvPr>
          <p:cNvSpPr>
            <a:spLocks noGrp="1"/>
          </p:cNvSpPr>
          <p:nvPr>
            <p:ph type="title"/>
          </p:nvPr>
        </p:nvSpPr>
        <p:spPr>
          <a:xfrm>
            <a:off x="188913" y="1123950"/>
            <a:ext cx="2211387" cy="4600575"/>
          </a:xfrm>
        </p:spPr>
        <p:txBody>
          <a:bodyPr>
            <a:normAutofit/>
          </a:bodyPr>
          <a:lstStyle/>
          <a:p>
            <a:r>
              <a:rPr lang="tr-TR" sz="3600" b="1" dirty="0" err="1">
                <a:solidFill>
                  <a:schemeClr val="tx1"/>
                </a:solidFill>
                <a:latin typeface="Calibri" panose="020F0502020204030204" pitchFamily="34" charset="0"/>
              </a:rPr>
              <a:t>Erasmus</a:t>
            </a:r>
            <a:r>
              <a:rPr lang="tr-TR" sz="3600" b="1" dirty="0">
                <a:solidFill>
                  <a:schemeClr val="tx1"/>
                </a:solidFill>
                <a:latin typeface="Calibri" panose="020F0502020204030204" pitchFamily="34" charset="0"/>
              </a:rPr>
              <a:t>+ Öğrenci Değişim Programı</a:t>
            </a:r>
          </a:p>
        </p:txBody>
      </p:sp>
    </p:spTree>
    <p:extLst>
      <p:ext uri="{BB962C8B-B14F-4D97-AF65-F5344CB8AC3E}">
        <p14:creationId xmlns:p14="http://schemas.microsoft.com/office/powerpoint/2010/main" val="389687835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marL="0" indent="0">
              <a:buNone/>
            </a:pPr>
            <a:r>
              <a:rPr lang="tr-TR" sz="2400" b="0" i="0" dirty="0">
                <a:solidFill>
                  <a:srgbClr val="000000"/>
                </a:solidFill>
                <a:effectLst/>
                <a:latin typeface="Open Sans"/>
              </a:rPr>
              <a:t>Mevlana Değişim Programı, yurtiçinde eğitim veren yükseköğretim kurumları ile yurtdışında eğitim veren yükseköğretim kurumları arasında öğrenci ve öğretim elemanı değişimini gerçekleştirmeyi amaçlayan bir programdır. 23 Ağustos 2011 tarih ve 28034 sayılı Resmi </a:t>
            </a:r>
            <a:r>
              <a:rPr lang="tr-TR" sz="2400" b="0" i="0" dirty="0" err="1">
                <a:solidFill>
                  <a:srgbClr val="000000"/>
                </a:solidFill>
                <a:effectLst/>
                <a:latin typeface="Open Sans"/>
              </a:rPr>
              <a:t>Gazete’de</a:t>
            </a:r>
            <a:r>
              <a:rPr lang="tr-TR" sz="2400" b="0" i="0" dirty="0">
                <a:solidFill>
                  <a:srgbClr val="000000"/>
                </a:solidFill>
                <a:effectLst/>
                <a:latin typeface="Open Sans"/>
              </a:rPr>
              <a:t> yayımlanan Yönetmelik ile birlikte yurt dışındaki yükseköğretim kurumları ile ülkemizdeki yükseköğretim kurumları arasında öğrenci ve öğretim elemanı değişiminin önü açılmıştır.</a:t>
            </a:r>
            <a:endParaRPr lang="tr-TR" sz="2400" b="1" dirty="0">
              <a:solidFill>
                <a:srgbClr val="C00000"/>
              </a:solidFill>
              <a:latin typeface="Calibri" panose="020F0502020204030204" pitchFamily="34" charset="0"/>
            </a:endParaRPr>
          </a:p>
        </p:txBody>
      </p:sp>
      <p:sp>
        <p:nvSpPr>
          <p:cNvPr id="4" name="Başlık 2">
            <a:extLst>
              <a:ext uri="{FF2B5EF4-FFF2-40B4-BE49-F238E27FC236}">
                <a16:creationId xmlns:a16="http://schemas.microsoft.com/office/drawing/2014/main" id="{01BE82EC-645A-4231-9978-288B63AB9CE0}"/>
              </a:ext>
            </a:extLst>
          </p:cNvPr>
          <p:cNvSpPr>
            <a:spLocks noGrp="1"/>
          </p:cNvSpPr>
          <p:nvPr>
            <p:ph type="title"/>
          </p:nvPr>
        </p:nvSpPr>
        <p:spPr>
          <a:xfrm>
            <a:off x="188913" y="1123950"/>
            <a:ext cx="2211387" cy="4600575"/>
          </a:xfrm>
        </p:spPr>
        <p:txBody>
          <a:bodyPr>
            <a:normAutofit/>
          </a:bodyPr>
          <a:lstStyle/>
          <a:p>
            <a:r>
              <a:rPr lang="tr-TR" sz="3600" b="1" dirty="0">
                <a:solidFill>
                  <a:schemeClr val="tx1"/>
                </a:solidFill>
                <a:latin typeface="Calibri" panose="020F0502020204030204" pitchFamily="34" charset="0"/>
              </a:rPr>
              <a:t>Mevlâna Öğrenci Değişim Programı</a:t>
            </a:r>
          </a:p>
        </p:txBody>
      </p:sp>
    </p:spTree>
    <p:extLst>
      <p:ext uri="{BB962C8B-B14F-4D97-AF65-F5344CB8AC3E}">
        <p14:creationId xmlns:p14="http://schemas.microsoft.com/office/powerpoint/2010/main" val="11735537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marL="0" indent="0">
              <a:buNone/>
            </a:pPr>
            <a:r>
              <a:rPr lang="tr-TR" sz="2400" b="0" i="0" dirty="0">
                <a:solidFill>
                  <a:srgbClr val="000000"/>
                </a:solidFill>
                <a:effectLst/>
                <a:latin typeface="Open Sans"/>
              </a:rPr>
              <a:t>Değişim programına katılmak isteyen öğrenciler en az bir en fazla iki yarıyıl eğitim için; öğretim elemanları ise en az 1 hafta en fazla 3 ay süreyle dünyadaki yükseköğretim kurumlarında ders vermek üzere programdan faydalanabilirler. Benzer şekilde dünyanın bütün bölgelerinden de öğrenci ve öğretim elemanları Türkiye’deki yükseköğretim kurumlarına program kapsamında gelerek eğitim-öğretim faaliyetlerine katılabilirler.</a:t>
            </a:r>
            <a:endParaRPr lang="tr-TR" sz="2400" b="1" dirty="0">
              <a:solidFill>
                <a:srgbClr val="C00000"/>
              </a:solidFill>
              <a:latin typeface="Calibri" panose="020F0502020204030204" pitchFamily="34" charset="0"/>
            </a:endParaRPr>
          </a:p>
        </p:txBody>
      </p:sp>
      <p:sp>
        <p:nvSpPr>
          <p:cNvPr id="4" name="Başlık 2">
            <a:extLst>
              <a:ext uri="{FF2B5EF4-FFF2-40B4-BE49-F238E27FC236}">
                <a16:creationId xmlns:a16="http://schemas.microsoft.com/office/drawing/2014/main" id="{01BE82EC-645A-4231-9978-288B63AB9CE0}"/>
              </a:ext>
            </a:extLst>
          </p:cNvPr>
          <p:cNvSpPr>
            <a:spLocks noGrp="1"/>
          </p:cNvSpPr>
          <p:nvPr>
            <p:ph type="title"/>
          </p:nvPr>
        </p:nvSpPr>
        <p:spPr>
          <a:xfrm>
            <a:off x="188913" y="1123950"/>
            <a:ext cx="2211387" cy="4600575"/>
          </a:xfrm>
        </p:spPr>
        <p:txBody>
          <a:bodyPr>
            <a:normAutofit/>
          </a:bodyPr>
          <a:lstStyle/>
          <a:p>
            <a:r>
              <a:rPr lang="tr-TR" sz="3600" b="1" dirty="0">
                <a:solidFill>
                  <a:schemeClr val="tx1"/>
                </a:solidFill>
                <a:latin typeface="Calibri" panose="020F0502020204030204" pitchFamily="34" charset="0"/>
              </a:rPr>
              <a:t>Mevlâna Öğrenci Değişim Programı</a:t>
            </a:r>
          </a:p>
        </p:txBody>
      </p:sp>
    </p:spTree>
    <p:extLst>
      <p:ext uri="{BB962C8B-B14F-4D97-AF65-F5344CB8AC3E}">
        <p14:creationId xmlns:p14="http://schemas.microsoft.com/office/powerpoint/2010/main" val="193755670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901951" y="1916832"/>
            <a:ext cx="5486400" cy="4067916"/>
          </a:xfrm>
        </p:spPr>
        <p:txBody>
          <a:bodyPr/>
          <a:lstStyle/>
          <a:p>
            <a:pPr>
              <a:buFont typeface="Wingdings" panose="05000000000000000000" pitchFamily="2" charset="2"/>
              <a:buChar char="Ø"/>
            </a:pPr>
            <a:r>
              <a:rPr lang="tr-TR" sz="2400" b="1" dirty="0">
                <a:solidFill>
                  <a:srgbClr val="C00000"/>
                </a:solidFill>
                <a:latin typeface="Calibri" panose="020F0502020204030204" pitchFamily="34" charset="0"/>
              </a:rPr>
              <a:t>Bölümümüz Mevlâna Koordinatörü                       </a:t>
            </a:r>
          </a:p>
          <a:p>
            <a:pPr marL="0" indent="0">
              <a:buNone/>
            </a:pPr>
            <a:r>
              <a:rPr lang="tr-TR" sz="2400" b="1" dirty="0">
                <a:solidFill>
                  <a:srgbClr val="C00000"/>
                </a:solidFill>
                <a:latin typeface="Calibri" panose="020F0502020204030204" pitchFamily="34" charset="0"/>
              </a:rPr>
              <a:t>Doç. Dr. Özlem </a:t>
            </a:r>
            <a:r>
              <a:rPr lang="tr-TR" sz="2400" b="1" dirty="0" err="1">
                <a:solidFill>
                  <a:srgbClr val="C00000"/>
                </a:solidFill>
                <a:latin typeface="Calibri" panose="020F0502020204030204" pitchFamily="34" charset="0"/>
              </a:rPr>
              <a:t>Genç’dir</a:t>
            </a:r>
            <a:r>
              <a:rPr lang="tr-TR" sz="2400" b="1" dirty="0">
                <a:solidFill>
                  <a:srgbClr val="C00000"/>
                </a:solidFill>
                <a:latin typeface="Calibri" panose="020F0502020204030204" pitchFamily="34" charset="0"/>
              </a:rPr>
              <a:t>. </a:t>
            </a:r>
          </a:p>
          <a:p>
            <a:pPr marL="0" indent="0">
              <a:buNone/>
            </a:pPr>
            <a:endParaRPr lang="tr-TR" sz="2400" b="1" dirty="0">
              <a:solidFill>
                <a:srgbClr val="C00000"/>
              </a:solidFill>
              <a:latin typeface="Calibri" panose="020F0502020204030204" pitchFamily="34" charset="0"/>
            </a:endParaRPr>
          </a:p>
          <a:p>
            <a:pPr>
              <a:buFont typeface="Wingdings" panose="05000000000000000000" pitchFamily="2" charset="2"/>
              <a:buChar char="Ø"/>
            </a:pPr>
            <a:r>
              <a:rPr lang="tr-TR" sz="2400" b="1" dirty="0">
                <a:solidFill>
                  <a:srgbClr val="C00000"/>
                </a:solidFill>
                <a:latin typeface="Calibri" panose="020F0502020204030204" pitchFamily="34" charset="0"/>
              </a:rPr>
              <a:t>Kurum Mevlâna Programı web sayfası;</a:t>
            </a:r>
          </a:p>
          <a:p>
            <a:pPr marL="0" indent="0">
              <a:buNone/>
            </a:pPr>
            <a:r>
              <a:rPr lang="tr-TR" sz="2400" b="1" dirty="0">
                <a:solidFill>
                  <a:srgbClr val="C00000"/>
                </a:solidFill>
                <a:latin typeface="Calibri" panose="020F0502020204030204" pitchFamily="34" charset="0"/>
                <a:hlinkClick r:id="rId2"/>
              </a:rPr>
              <a:t>http://mevlana.omu.edu.tr/tr</a:t>
            </a:r>
            <a:endParaRPr lang="tr-TR" sz="2400" b="1" dirty="0">
              <a:solidFill>
                <a:srgbClr val="C00000"/>
              </a:solidFill>
              <a:latin typeface="Calibri" panose="020F0502020204030204" pitchFamily="34" charset="0"/>
            </a:endParaRPr>
          </a:p>
          <a:p>
            <a:pPr marL="0" indent="0">
              <a:buNone/>
            </a:pPr>
            <a:endParaRPr lang="tr-TR" b="1" dirty="0">
              <a:solidFill>
                <a:srgbClr val="C00000"/>
              </a:solidFill>
              <a:latin typeface="Calibri" panose="020F0502020204030204" pitchFamily="34" charset="0"/>
            </a:endParaRPr>
          </a:p>
          <a:p>
            <a:pPr marL="0" indent="0">
              <a:buNone/>
            </a:pPr>
            <a:endParaRPr lang="tr-TR" b="1" dirty="0">
              <a:solidFill>
                <a:srgbClr val="C00000"/>
              </a:solidFill>
              <a:latin typeface="Calibri" panose="020F0502020204030204" pitchFamily="34" charset="0"/>
            </a:endParaRPr>
          </a:p>
        </p:txBody>
      </p:sp>
      <p:sp>
        <p:nvSpPr>
          <p:cNvPr id="4" name="Başlık 2">
            <a:extLst>
              <a:ext uri="{FF2B5EF4-FFF2-40B4-BE49-F238E27FC236}">
                <a16:creationId xmlns:a16="http://schemas.microsoft.com/office/drawing/2014/main" id="{01BE82EC-645A-4231-9978-288B63AB9CE0}"/>
              </a:ext>
            </a:extLst>
          </p:cNvPr>
          <p:cNvSpPr>
            <a:spLocks noGrp="1"/>
          </p:cNvSpPr>
          <p:nvPr>
            <p:ph type="title"/>
          </p:nvPr>
        </p:nvSpPr>
        <p:spPr>
          <a:xfrm>
            <a:off x="188913" y="1123950"/>
            <a:ext cx="2211387" cy="4600575"/>
          </a:xfrm>
        </p:spPr>
        <p:txBody>
          <a:bodyPr>
            <a:normAutofit/>
          </a:bodyPr>
          <a:lstStyle/>
          <a:p>
            <a:r>
              <a:rPr lang="tr-TR" sz="3600" b="1" dirty="0">
                <a:solidFill>
                  <a:schemeClr val="tx1"/>
                </a:solidFill>
                <a:latin typeface="Calibri" panose="020F0502020204030204" pitchFamily="34" charset="0"/>
              </a:rPr>
              <a:t>Mevlâna Öğrenci Değişim Programı</a:t>
            </a:r>
          </a:p>
        </p:txBody>
      </p:sp>
    </p:spTree>
    <p:extLst>
      <p:ext uri="{BB962C8B-B14F-4D97-AF65-F5344CB8AC3E}">
        <p14:creationId xmlns:p14="http://schemas.microsoft.com/office/powerpoint/2010/main" val="1538543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r>
              <a:rPr lang="tr-TR" sz="3600" b="0" i="0" dirty="0">
                <a:solidFill>
                  <a:srgbClr val="333333"/>
                </a:solidFill>
                <a:effectLst/>
                <a:latin typeface="Helvetica Neue"/>
              </a:rPr>
              <a:t>Tarihi temalarla ilgili kamuyu bilgilendirme ve kamuoyu oluşturmada inisiyatif alır.</a:t>
            </a:r>
          </a:p>
          <a:p>
            <a:pPr marL="0" lvl="0" indent="0" algn="just">
              <a:buNone/>
            </a:pPr>
            <a:endParaRPr lang="tr-TR" sz="2800" b="1" dirty="0">
              <a:solidFill>
                <a:srgbClr val="002060"/>
              </a:solidFill>
              <a:latin typeface="Calibri" panose="020F0502020204030204" pitchFamily="34" charset="0"/>
            </a:endParaRPr>
          </a:p>
          <a:p>
            <a:pPr marL="0" indent="0">
              <a:buNone/>
            </a:pPr>
            <a:endParaRPr lang="tr-TR" dirty="0"/>
          </a:p>
        </p:txBody>
      </p:sp>
      <p:sp>
        <p:nvSpPr>
          <p:cNvPr id="4" name="Başlık 2">
            <a:extLst>
              <a:ext uri="{FF2B5EF4-FFF2-40B4-BE49-F238E27FC236}">
                <a16:creationId xmlns:a16="http://schemas.microsoft.com/office/drawing/2014/main" id="{288C950B-63BF-4E8B-8052-D577638F04A3}"/>
              </a:ext>
            </a:extLst>
          </p:cNvPr>
          <p:cNvSpPr>
            <a:spLocks noGrp="1"/>
          </p:cNvSpPr>
          <p:nvPr>
            <p:ph type="title"/>
          </p:nvPr>
        </p:nvSpPr>
        <p:spPr>
          <a:xfrm>
            <a:off x="188913" y="1123950"/>
            <a:ext cx="2211387" cy="4600575"/>
          </a:xfrm>
        </p:spPr>
        <p:txBody>
          <a:bodyPr>
            <a:normAutofit/>
          </a:bodyPr>
          <a:lstStyle/>
          <a:p>
            <a:pPr algn="ctr"/>
            <a:br>
              <a:rPr lang="tr-TR" sz="2600" b="1" dirty="0">
                <a:latin typeface="Calibri" panose="020F0502020204030204" pitchFamily="34" charset="0"/>
              </a:rPr>
            </a:br>
            <a:r>
              <a:rPr lang="tr-TR" sz="2600" b="1" dirty="0">
                <a:latin typeface="Calibri" panose="020F0502020204030204" pitchFamily="34" charset="0"/>
              </a:rPr>
              <a:t>PROGRAM ÇIKTILARI</a:t>
            </a:r>
            <a:br>
              <a:rPr lang="tr-TR" sz="2600" b="1" dirty="0">
                <a:latin typeface="Calibri" panose="020F0502020204030204" pitchFamily="34" charset="0"/>
              </a:rPr>
            </a:br>
            <a:br>
              <a:rPr lang="tr-TR" sz="2600" b="1" dirty="0">
                <a:latin typeface="Calibri" panose="020F0502020204030204" pitchFamily="34" charset="0"/>
              </a:rPr>
            </a:br>
            <a:br>
              <a:rPr lang="tr-TR" sz="2600" b="1" dirty="0">
                <a:latin typeface="Calibri" panose="020F0502020204030204" pitchFamily="34" charset="0"/>
              </a:rPr>
            </a:br>
            <a:r>
              <a:rPr lang="tr-TR" sz="16600" b="1" dirty="0">
                <a:latin typeface="Calibri" panose="020F0502020204030204" pitchFamily="34" charset="0"/>
              </a:rPr>
              <a:t>5</a:t>
            </a:r>
            <a:endParaRPr lang="tr-TR" sz="2600" b="1" dirty="0">
              <a:latin typeface="Calibri" panose="020F0502020204030204" pitchFamily="34" charset="0"/>
            </a:endParaRPr>
          </a:p>
        </p:txBody>
      </p:sp>
    </p:spTree>
    <p:extLst>
      <p:ext uri="{BB962C8B-B14F-4D97-AF65-F5344CB8AC3E}">
        <p14:creationId xmlns:p14="http://schemas.microsoft.com/office/powerpoint/2010/main" val="365184255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normAutofit/>
          </a:bodyPr>
          <a:lstStyle/>
          <a:p>
            <a:r>
              <a:rPr lang="tr-TR" sz="3600" b="1" dirty="0">
                <a:solidFill>
                  <a:schemeClr val="tx1"/>
                </a:solidFill>
                <a:latin typeface="Calibri" panose="020F0502020204030204" pitchFamily="34" charset="0"/>
              </a:rPr>
              <a:t>Özel Öğrenci</a:t>
            </a:r>
            <a:endParaRPr lang="tr-TR" sz="3600" dirty="0"/>
          </a:p>
        </p:txBody>
      </p:sp>
      <p:sp>
        <p:nvSpPr>
          <p:cNvPr id="2" name="İçerik Yer Tutucusu 1"/>
          <p:cNvSpPr>
            <a:spLocks noGrp="1"/>
          </p:cNvSpPr>
          <p:nvPr>
            <p:ph idx="1"/>
          </p:nvPr>
        </p:nvSpPr>
        <p:spPr/>
        <p:txBody>
          <a:bodyPr/>
          <a:lstStyle/>
          <a:p>
            <a:pPr marL="0" indent="0" algn="just">
              <a:buNone/>
            </a:pPr>
            <a:r>
              <a:rPr lang="tr-TR" dirty="0">
                <a:solidFill>
                  <a:schemeClr val="tx1"/>
                </a:solidFill>
              </a:rPr>
              <a:t>*</a:t>
            </a:r>
            <a:r>
              <a:rPr lang="tr-TR" dirty="0"/>
              <a:t> </a:t>
            </a:r>
            <a:r>
              <a:rPr lang="tr-TR" sz="2800" b="1" dirty="0">
                <a:solidFill>
                  <a:srgbClr val="C00000"/>
                </a:solidFill>
                <a:latin typeface="Calibri" panose="020F0502020204030204" pitchFamily="34" charset="0"/>
              </a:rPr>
              <a:t>Özel Öğrenci, bir üniversitede kayıtlı öğrenci olup, farklı bir üniversite ortamı, kültürü, kazanımı edinmek isteyen veya özel durumu, sağlık ve benzeri nedenlerle kayıtları kendi üniversitelerinde kalmak şartıyla farklı bir üniversitede eğitime devam etme imkanı tanınan öğrencidir.</a:t>
            </a:r>
          </a:p>
        </p:txBody>
      </p:sp>
    </p:spTree>
    <p:extLst>
      <p:ext uri="{BB962C8B-B14F-4D97-AF65-F5344CB8AC3E}">
        <p14:creationId xmlns:p14="http://schemas.microsoft.com/office/powerpoint/2010/main" val="284818933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normAutofit/>
          </a:bodyPr>
          <a:lstStyle/>
          <a:p>
            <a:r>
              <a:rPr lang="tr-TR" sz="3600" b="1" dirty="0">
                <a:solidFill>
                  <a:schemeClr val="tx1"/>
                </a:solidFill>
                <a:latin typeface="Calibri" panose="020F0502020204030204" pitchFamily="34" charset="0"/>
              </a:rPr>
              <a:t>Yaz Okulu</a:t>
            </a:r>
            <a:endParaRPr lang="tr-TR" sz="3600" dirty="0"/>
          </a:p>
        </p:txBody>
      </p:sp>
      <p:sp>
        <p:nvSpPr>
          <p:cNvPr id="2" name="İçerik Yer Tutucusu 1"/>
          <p:cNvSpPr>
            <a:spLocks noGrp="1"/>
          </p:cNvSpPr>
          <p:nvPr>
            <p:ph idx="1"/>
          </p:nvPr>
        </p:nvSpPr>
        <p:spPr/>
        <p:txBody>
          <a:bodyPr>
            <a:normAutofit/>
          </a:bodyPr>
          <a:lstStyle/>
          <a:p>
            <a:pPr marL="0" indent="0" algn="just">
              <a:buNone/>
            </a:pPr>
            <a:r>
              <a:rPr lang="tr-TR" b="1" dirty="0">
                <a:solidFill>
                  <a:schemeClr val="tx1"/>
                </a:solidFill>
                <a:latin typeface="Calibri" panose="020F0502020204030204" pitchFamily="34" charset="0"/>
              </a:rPr>
              <a:t>*</a:t>
            </a:r>
            <a:r>
              <a:rPr lang="tr-TR" b="1" dirty="0">
                <a:solidFill>
                  <a:srgbClr val="C00000"/>
                </a:solidFill>
                <a:latin typeface="Calibri" panose="020F0502020204030204" pitchFamily="34" charset="0"/>
              </a:rPr>
              <a:t>Bölümümüzde genellikle yaz okulu yapılmamaktadır. Ancak Pandemi sürecinde özel bir senato kararı ile bir seferliğe mahsus yaz okulu açılmıştır. </a:t>
            </a:r>
          </a:p>
          <a:p>
            <a:pPr marL="0" indent="0" algn="just">
              <a:buNone/>
            </a:pPr>
            <a:r>
              <a:rPr lang="tr-TR" b="1" dirty="0">
                <a:solidFill>
                  <a:schemeClr val="tx1"/>
                </a:solidFill>
                <a:latin typeface="Calibri" panose="020F0502020204030204" pitchFamily="34" charset="0"/>
              </a:rPr>
              <a:t>*</a:t>
            </a:r>
            <a:r>
              <a:rPr lang="tr-TR" b="1" dirty="0">
                <a:solidFill>
                  <a:srgbClr val="002060"/>
                </a:solidFill>
                <a:latin typeface="Calibri" panose="020F0502020204030204" pitchFamily="34" charset="0"/>
              </a:rPr>
              <a:t>Başka bir üniversitenin yaz okulundan ders alınabilmesi için, yaz öğretiminin verildiği üniversitenin ilgili bölümüne ait örgün öğretim taban puanın, öğrencinin kayıtlı olduğu bölümün ÖSYM taban puanına eşit veya yüksek olması gerekir. Taban puan karşılaştırmasında son yılın taban puanları dikkate alınır.</a:t>
            </a:r>
          </a:p>
          <a:p>
            <a:pPr>
              <a:buFont typeface="Arial" pitchFamily="34" charset="0"/>
              <a:buChar char="•"/>
            </a:pPr>
            <a:endParaRPr lang="tr-TR" dirty="0"/>
          </a:p>
        </p:txBody>
      </p:sp>
    </p:spTree>
    <p:extLst>
      <p:ext uri="{BB962C8B-B14F-4D97-AF65-F5344CB8AC3E}">
        <p14:creationId xmlns:p14="http://schemas.microsoft.com/office/powerpoint/2010/main" val="309641192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162DF2A-64D1-4AA9-BA42-8A4063EAD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5D7C1373-63AF-4A75-909E-990E053566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2697" y="761999"/>
            <a:ext cx="219398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2" name="Rectangle 11">
            <a:extLst>
              <a:ext uri="{FF2B5EF4-FFF2-40B4-BE49-F238E27FC236}">
                <a16:creationId xmlns:a16="http://schemas.microsoft.com/office/drawing/2014/main" id="{90EB472E-7CA6-4C2D-81E9-CD39A44F0B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AE0A0486-F672-4FEF-A0A9-E6C3B7E3A5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2467406" cy="5334001"/>
          </a:xfrm>
          <a:prstGeom prst="rect">
            <a:avLst/>
          </a:prstGeom>
          <a:solidFill>
            <a:srgbClr val="C8C8C8">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689BC21-5566-4B70-91EA-44B4299CB3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58902" y="761999"/>
            <a:ext cx="6592726" cy="3810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Başlık 2"/>
          <p:cNvSpPr>
            <a:spLocks noGrp="1"/>
          </p:cNvSpPr>
          <p:nvPr>
            <p:ph type="title"/>
          </p:nvPr>
        </p:nvSpPr>
        <p:spPr>
          <a:xfrm>
            <a:off x="2791966" y="1298448"/>
            <a:ext cx="5812482" cy="2951819"/>
          </a:xfrm>
        </p:spPr>
        <p:txBody>
          <a:bodyPr vert="horz" lIns="91440" tIns="45720" rIns="91440" bIns="45720" rtlCol="0" anchor="b">
            <a:normAutofit/>
          </a:bodyPr>
          <a:lstStyle/>
          <a:p>
            <a:r>
              <a:rPr lang="tr-TR" sz="8800" b="1" spc="-100" dirty="0"/>
              <a:t>BÖLÜM </a:t>
            </a:r>
            <a:r>
              <a:rPr lang="en-US" sz="8800" b="1" spc="-100" dirty="0"/>
              <a:t>WEB SİTESİ </a:t>
            </a:r>
          </a:p>
        </p:txBody>
      </p:sp>
      <p:sp>
        <p:nvSpPr>
          <p:cNvPr id="18" name="Rectangle 17">
            <a:extLst>
              <a:ext uri="{FF2B5EF4-FFF2-40B4-BE49-F238E27FC236}">
                <a16:creationId xmlns:a16="http://schemas.microsoft.com/office/drawing/2014/main" id="{7F1FCE6A-97BC-41EB-809A-50936E0F94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50666" y="4684418"/>
            <a:ext cx="6600962" cy="1411582"/>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Şimşek İşareti 1">
            <a:extLst>
              <a:ext uri="{FF2B5EF4-FFF2-40B4-BE49-F238E27FC236}">
                <a16:creationId xmlns:a16="http://schemas.microsoft.com/office/drawing/2014/main" id="{1D32352C-8806-436C-8491-258668AC448D}"/>
              </a:ext>
            </a:extLst>
          </p:cNvPr>
          <p:cNvSpPr/>
          <p:nvPr/>
        </p:nvSpPr>
        <p:spPr>
          <a:xfrm>
            <a:off x="251520" y="1124744"/>
            <a:ext cx="2000894" cy="4536504"/>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a:ln w="22225">
                <a:solidFill>
                  <a:schemeClr val="accent2"/>
                </a:solidFill>
                <a:prstDash val="solid"/>
              </a:ln>
              <a:solidFill>
                <a:schemeClr val="accent2">
                  <a:lumMod val="40000"/>
                  <a:lumOff val="60000"/>
                </a:schemeClr>
              </a:solidFill>
            </a:endParaRPr>
          </a:p>
        </p:txBody>
      </p:sp>
      <p:sp>
        <p:nvSpPr>
          <p:cNvPr id="4" name="Metin kutusu 3">
            <a:extLst>
              <a:ext uri="{FF2B5EF4-FFF2-40B4-BE49-F238E27FC236}">
                <a16:creationId xmlns:a16="http://schemas.microsoft.com/office/drawing/2014/main" id="{E4FBC011-2B7E-4285-A0ED-FF56D90D0E0D}"/>
              </a:ext>
            </a:extLst>
          </p:cNvPr>
          <p:cNvSpPr txBox="1"/>
          <p:nvPr/>
        </p:nvSpPr>
        <p:spPr>
          <a:xfrm>
            <a:off x="2845936" y="5005494"/>
            <a:ext cx="6190560" cy="769441"/>
          </a:xfrm>
          <a:prstGeom prst="rect">
            <a:avLst/>
          </a:prstGeom>
          <a:noFill/>
        </p:spPr>
        <p:txBody>
          <a:bodyPr wrap="square" rtlCol="0">
            <a:spAutoFit/>
          </a:bodyPr>
          <a:lstStyle/>
          <a:p>
            <a:r>
              <a:rPr lang="en-US" sz="4400" b="1" spc="-100" dirty="0">
                <a:solidFill>
                  <a:schemeClr val="bg1"/>
                </a:solidFill>
              </a:rPr>
              <a:t>http://</a:t>
            </a:r>
            <a:r>
              <a:rPr lang="tr-TR" sz="4400" b="1" spc="-100" dirty="0">
                <a:solidFill>
                  <a:schemeClr val="bg1"/>
                </a:solidFill>
              </a:rPr>
              <a:t>tar</a:t>
            </a:r>
            <a:r>
              <a:rPr lang="en-US" sz="4400" b="1" spc="-100" dirty="0">
                <a:solidFill>
                  <a:schemeClr val="bg1"/>
                </a:solidFill>
              </a:rPr>
              <a:t>.fef.omu.edu.tr</a:t>
            </a:r>
            <a:endParaRPr lang="tr-TR" sz="4400" dirty="0">
              <a:solidFill>
                <a:schemeClr val="bg1"/>
              </a:solidFill>
            </a:endParaRPr>
          </a:p>
        </p:txBody>
      </p:sp>
    </p:spTree>
    <p:extLst>
      <p:ext uri="{BB962C8B-B14F-4D97-AF65-F5344CB8AC3E}">
        <p14:creationId xmlns:p14="http://schemas.microsoft.com/office/powerpoint/2010/main" val="47660618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162DF2A-64D1-4AA9-BA42-8A4063EAD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5D7C1373-63AF-4A75-909E-990E053566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2697" y="761999"/>
            <a:ext cx="219398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2" name="Rectangle 11">
            <a:extLst>
              <a:ext uri="{FF2B5EF4-FFF2-40B4-BE49-F238E27FC236}">
                <a16:creationId xmlns:a16="http://schemas.microsoft.com/office/drawing/2014/main" id="{90EB472E-7CA6-4C2D-81E9-CD39A44F0B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AE0A0486-F672-4FEF-A0A9-E6C3B7E3A5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2467406" cy="5334001"/>
          </a:xfrm>
          <a:prstGeom prst="rect">
            <a:avLst/>
          </a:prstGeom>
          <a:solidFill>
            <a:srgbClr val="C8C8C8">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689BC21-5566-4B70-91EA-44B4299CB3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58902" y="761999"/>
            <a:ext cx="6592726" cy="3810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Başlık 2"/>
          <p:cNvSpPr>
            <a:spLocks noGrp="1"/>
          </p:cNvSpPr>
          <p:nvPr>
            <p:ph type="title"/>
          </p:nvPr>
        </p:nvSpPr>
        <p:spPr>
          <a:xfrm>
            <a:off x="2791966" y="1298448"/>
            <a:ext cx="5390647" cy="2951819"/>
          </a:xfrm>
        </p:spPr>
        <p:txBody>
          <a:bodyPr vert="horz" lIns="91440" tIns="45720" rIns="91440" bIns="45720" rtlCol="0" anchor="b">
            <a:normAutofit/>
          </a:bodyPr>
          <a:lstStyle/>
          <a:p>
            <a:r>
              <a:rPr lang="en-US" sz="5000" b="1" spc="-100"/>
              <a:t>NASIL DERS ÇALIŞMALIYIZ</a:t>
            </a:r>
            <a:endParaRPr lang="en-US" sz="5000" spc="-100"/>
          </a:p>
        </p:txBody>
      </p:sp>
      <p:sp>
        <p:nvSpPr>
          <p:cNvPr id="18" name="Rectangle 17">
            <a:extLst>
              <a:ext uri="{FF2B5EF4-FFF2-40B4-BE49-F238E27FC236}">
                <a16:creationId xmlns:a16="http://schemas.microsoft.com/office/drawing/2014/main" id="{7F1FCE6A-97BC-41EB-809A-50936E0F94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50666" y="4684418"/>
            <a:ext cx="6600962" cy="1411582"/>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8625782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162DF2A-64D1-4AA9-BA42-8A4063EAD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5D7C1373-63AF-4A75-909E-990E053566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2697" y="761999"/>
            <a:ext cx="219398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2" name="Rectangle 11">
            <a:extLst>
              <a:ext uri="{FF2B5EF4-FFF2-40B4-BE49-F238E27FC236}">
                <a16:creationId xmlns:a16="http://schemas.microsoft.com/office/drawing/2014/main" id="{90EB472E-7CA6-4C2D-81E9-CD39A44F0B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AE0A0486-F672-4FEF-A0A9-E6C3B7E3A5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2467406" cy="5334001"/>
          </a:xfrm>
          <a:prstGeom prst="rect">
            <a:avLst/>
          </a:prstGeom>
          <a:solidFill>
            <a:srgbClr val="C8C8C8">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689BC21-5566-4B70-91EA-44B4299CB3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58902" y="761999"/>
            <a:ext cx="6592726" cy="3810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Başlık 2"/>
          <p:cNvSpPr>
            <a:spLocks noGrp="1"/>
          </p:cNvSpPr>
          <p:nvPr>
            <p:ph type="title"/>
          </p:nvPr>
        </p:nvSpPr>
        <p:spPr>
          <a:xfrm>
            <a:off x="2791966" y="1298448"/>
            <a:ext cx="5390647" cy="2951819"/>
          </a:xfrm>
        </p:spPr>
        <p:txBody>
          <a:bodyPr vert="horz" lIns="91440" tIns="45720" rIns="91440" bIns="45720" rtlCol="0" anchor="b">
            <a:normAutofit/>
          </a:bodyPr>
          <a:lstStyle/>
          <a:p>
            <a:r>
              <a:rPr lang="en-US" sz="5000" b="1" spc="-100"/>
              <a:t>BÖLÜMÜMÜZ İŞ İMKANLARI</a:t>
            </a:r>
            <a:endParaRPr lang="en-US" sz="5000" spc="-100"/>
          </a:p>
        </p:txBody>
      </p:sp>
      <p:sp>
        <p:nvSpPr>
          <p:cNvPr id="18" name="Rectangle 17">
            <a:extLst>
              <a:ext uri="{FF2B5EF4-FFF2-40B4-BE49-F238E27FC236}">
                <a16:creationId xmlns:a16="http://schemas.microsoft.com/office/drawing/2014/main" id="{7F1FCE6A-97BC-41EB-809A-50936E0F94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50666" y="4684418"/>
            <a:ext cx="6600962" cy="1411582"/>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0809003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162DF2A-64D1-4AA9-BA42-8A4063EAD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5D7C1373-63AF-4A75-909E-990E053566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2697" y="761999"/>
            <a:ext cx="219398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2" name="Rectangle 11">
            <a:extLst>
              <a:ext uri="{FF2B5EF4-FFF2-40B4-BE49-F238E27FC236}">
                <a16:creationId xmlns:a16="http://schemas.microsoft.com/office/drawing/2014/main" id="{90EB472E-7CA6-4C2D-81E9-CD39A44F0B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AE0A0486-F672-4FEF-A0A9-E6C3B7E3A5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2467406" cy="5334001"/>
          </a:xfrm>
          <a:prstGeom prst="rect">
            <a:avLst/>
          </a:prstGeom>
          <a:solidFill>
            <a:srgbClr val="C8C8C8">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689BC21-5566-4B70-91EA-44B4299CB3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58902" y="761999"/>
            <a:ext cx="6592726" cy="3810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Başlık 2"/>
          <p:cNvSpPr>
            <a:spLocks noGrp="1"/>
          </p:cNvSpPr>
          <p:nvPr>
            <p:ph type="title"/>
          </p:nvPr>
        </p:nvSpPr>
        <p:spPr>
          <a:xfrm>
            <a:off x="2791966" y="1298448"/>
            <a:ext cx="5390647" cy="2951819"/>
          </a:xfrm>
        </p:spPr>
        <p:txBody>
          <a:bodyPr vert="horz" lIns="91440" tIns="45720" rIns="91440" bIns="45720" rtlCol="0" anchor="b">
            <a:normAutofit/>
          </a:bodyPr>
          <a:lstStyle/>
          <a:p>
            <a:r>
              <a:rPr lang="en-US" sz="5000" b="1" spc="-100"/>
              <a:t>BÖLÜM KİTAPLIĞI VE ÇALIŞMA ODASI</a:t>
            </a:r>
            <a:endParaRPr lang="en-US" sz="5000" spc="-100"/>
          </a:p>
        </p:txBody>
      </p:sp>
      <p:sp>
        <p:nvSpPr>
          <p:cNvPr id="18" name="Rectangle 17">
            <a:extLst>
              <a:ext uri="{FF2B5EF4-FFF2-40B4-BE49-F238E27FC236}">
                <a16:creationId xmlns:a16="http://schemas.microsoft.com/office/drawing/2014/main" id="{7F1FCE6A-97BC-41EB-809A-50936E0F94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50666" y="4684418"/>
            <a:ext cx="6600962" cy="1411582"/>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9894073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162DF2A-64D1-4AA9-BA42-8A4063EAD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5D7C1373-63AF-4A75-909E-990E053566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2697" y="761999"/>
            <a:ext cx="219398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2" name="Rectangle 11">
            <a:extLst>
              <a:ext uri="{FF2B5EF4-FFF2-40B4-BE49-F238E27FC236}">
                <a16:creationId xmlns:a16="http://schemas.microsoft.com/office/drawing/2014/main" id="{90EB472E-7CA6-4C2D-81E9-CD39A44F0B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AE0A0486-F672-4FEF-A0A9-E6C3B7E3A5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2467406" cy="5334001"/>
          </a:xfrm>
          <a:prstGeom prst="rect">
            <a:avLst/>
          </a:prstGeom>
          <a:solidFill>
            <a:srgbClr val="C8C8C8">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689BC21-5566-4B70-91EA-44B4299CB3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58902" y="761999"/>
            <a:ext cx="6592726" cy="3810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Başlık 2"/>
          <p:cNvSpPr>
            <a:spLocks noGrp="1"/>
          </p:cNvSpPr>
          <p:nvPr>
            <p:ph type="title"/>
          </p:nvPr>
        </p:nvSpPr>
        <p:spPr>
          <a:xfrm>
            <a:off x="2791966" y="1298448"/>
            <a:ext cx="5390647" cy="2951819"/>
          </a:xfrm>
        </p:spPr>
        <p:txBody>
          <a:bodyPr vert="horz" lIns="91440" tIns="45720" rIns="91440" bIns="45720" rtlCol="0" anchor="b">
            <a:normAutofit/>
          </a:bodyPr>
          <a:lstStyle/>
          <a:p>
            <a:r>
              <a:rPr lang="en-US" sz="5000" b="1" spc="-100"/>
              <a:t>DİGİTAL DERS PLATFORMU</a:t>
            </a:r>
            <a:endParaRPr lang="en-US" sz="5000" spc="-100"/>
          </a:p>
        </p:txBody>
      </p:sp>
      <p:sp>
        <p:nvSpPr>
          <p:cNvPr id="18" name="Rectangle 17">
            <a:extLst>
              <a:ext uri="{FF2B5EF4-FFF2-40B4-BE49-F238E27FC236}">
                <a16:creationId xmlns:a16="http://schemas.microsoft.com/office/drawing/2014/main" id="{7F1FCE6A-97BC-41EB-809A-50936E0F94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50666" y="4684418"/>
            <a:ext cx="6600962" cy="1411582"/>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Metin kutusu 1">
            <a:extLst>
              <a:ext uri="{FF2B5EF4-FFF2-40B4-BE49-F238E27FC236}">
                <a16:creationId xmlns:a16="http://schemas.microsoft.com/office/drawing/2014/main" id="{4EF7F59E-B58E-4446-A971-5CB6E8E6CBD4}"/>
              </a:ext>
            </a:extLst>
          </p:cNvPr>
          <p:cNvSpPr txBox="1"/>
          <p:nvPr/>
        </p:nvSpPr>
        <p:spPr>
          <a:xfrm>
            <a:off x="2987824" y="5085184"/>
            <a:ext cx="5328592" cy="584775"/>
          </a:xfrm>
          <a:prstGeom prst="rect">
            <a:avLst/>
          </a:prstGeom>
          <a:noFill/>
        </p:spPr>
        <p:txBody>
          <a:bodyPr wrap="square" rtlCol="0">
            <a:spAutoFit/>
          </a:bodyPr>
          <a:lstStyle/>
          <a:p>
            <a:r>
              <a:rPr lang="tr-TR" sz="3200" b="1" i="0" dirty="0">
                <a:solidFill>
                  <a:schemeClr val="bg1"/>
                </a:solidFill>
                <a:effectLst/>
                <a:latin typeface="Helvetica Neue"/>
              </a:rPr>
              <a:t>https://avys.omu.edu.tr/</a:t>
            </a:r>
            <a:endParaRPr lang="tr-TR" sz="3200" dirty="0">
              <a:solidFill>
                <a:schemeClr val="bg1"/>
              </a:solidFill>
            </a:endParaRPr>
          </a:p>
        </p:txBody>
      </p:sp>
    </p:spTree>
    <p:extLst>
      <p:ext uri="{BB962C8B-B14F-4D97-AF65-F5344CB8AC3E}">
        <p14:creationId xmlns:p14="http://schemas.microsoft.com/office/powerpoint/2010/main" val="3029009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r>
              <a:rPr lang="tr-TR" sz="3600" b="0" i="0" dirty="0">
                <a:solidFill>
                  <a:srgbClr val="333333"/>
                </a:solidFill>
                <a:effectLst/>
                <a:latin typeface="Helvetica Neue"/>
              </a:rPr>
              <a:t>Kamuyu bulunduğu bölgenin tarihi geçmişi hakkında bilgilendirecek bilgi donanımına sahiptir.</a:t>
            </a:r>
          </a:p>
          <a:p>
            <a:pPr marL="0" lvl="0" indent="0" algn="just">
              <a:buNone/>
            </a:pPr>
            <a:endParaRPr lang="tr-TR" b="1" dirty="0">
              <a:latin typeface="Calibri" panose="020F0502020204030204" pitchFamily="34" charset="0"/>
              <a:cs typeface="Calibri" panose="020F0502020204030204" pitchFamily="34" charset="0"/>
            </a:endParaRPr>
          </a:p>
        </p:txBody>
      </p:sp>
      <p:sp>
        <p:nvSpPr>
          <p:cNvPr id="4" name="Başlık 2">
            <a:extLst>
              <a:ext uri="{FF2B5EF4-FFF2-40B4-BE49-F238E27FC236}">
                <a16:creationId xmlns:a16="http://schemas.microsoft.com/office/drawing/2014/main" id="{01A28D93-1ABE-45E5-ADD7-D4F9A1602F1F}"/>
              </a:ext>
            </a:extLst>
          </p:cNvPr>
          <p:cNvSpPr>
            <a:spLocks noGrp="1"/>
          </p:cNvSpPr>
          <p:nvPr>
            <p:ph type="title"/>
          </p:nvPr>
        </p:nvSpPr>
        <p:spPr>
          <a:xfrm>
            <a:off x="188913" y="1123950"/>
            <a:ext cx="2211387" cy="4600575"/>
          </a:xfrm>
        </p:spPr>
        <p:txBody>
          <a:bodyPr>
            <a:normAutofit/>
          </a:bodyPr>
          <a:lstStyle/>
          <a:p>
            <a:pPr algn="ctr"/>
            <a:br>
              <a:rPr lang="tr-TR" sz="2600" b="1" dirty="0">
                <a:latin typeface="Calibri" panose="020F0502020204030204" pitchFamily="34" charset="0"/>
              </a:rPr>
            </a:br>
            <a:r>
              <a:rPr lang="tr-TR" sz="2600" b="1" dirty="0">
                <a:latin typeface="Calibri" panose="020F0502020204030204" pitchFamily="34" charset="0"/>
              </a:rPr>
              <a:t>PROGRAM ÇIKTILARI</a:t>
            </a:r>
            <a:br>
              <a:rPr lang="tr-TR" sz="2600" b="1" dirty="0">
                <a:latin typeface="Calibri" panose="020F0502020204030204" pitchFamily="34" charset="0"/>
              </a:rPr>
            </a:br>
            <a:br>
              <a:rPr lang="tr-TR" sz="2600" b="1" dirty="0">
                <a:latin typeface="Calibri" panose="020F0502020204030204" pitchFamily="34" charset="0"/>
              </a:rPr>
            </a:br>
            <a:br>
              <a:rPr lang="tr-TR" sz="2600" b="1" dirty="0">
                <a:latin typeface="Calibri" panose="020F0502020204030204" pitchFamily="34" charset="0"/>
              </a:rPr>
            </a:br>
            <a:r>
              <a:rPr lang="tr-TR" sz="16600" b="1" dirty="0">
                <a:latin typeface="Calibri" panose="020F0502020204030204" pitchFamily="34" charset="0"/>
              </a:rPr>
              <a:t>6</a:t>
            </a:r>
            <a:endParaRPr lang="tr-TR" sz="2600" b="1" dirty="0">
              <a:latin typeface="Calibri" panose="020F0502020204030204" pitchFamily="34" charset="0"/>
            </a:endParaRPr>
          </a:p>
        </p:txBody>
      </p:sp>
    </p:spTree>
    <p:extLst>
      <p:ext uri="{BB962C8B-B14F-4D97-AF65-F5344CB8AC3E}">
        <p14:creationId xmlns:p14="http://schemas.microsoft.com/office/powerpoint/2010/main" val="2249447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r>
              <a:rPr lang="tr-TR" sz="3600" b="0" i="0" dirty="0">
                <a:solidFill>
                  <a:srgbClr val="333333"/>
                </a:solidFill>
                <a:effectLst/>
                <a:latin typeface="Helvetica Neue"/>
              </a:rPr>
              <a:t>Lisans eğitimi sonrası yaşadığı yerde yer alan tarihi kaynakları toplama ve değerlendirmede bulunarak yerel ve milli tarih araştırmalarına katkıda bulunacak yeterlilikte alt yapıya sahip olur.</a:t>
            </a:r>
          </a:p>
          <a:p>
            <a:pPr marL="0" lvl="0" indent="0">
              <a:buNone/>
            </a:pPr>
            <a:endParaRPr lang="tr-TR" dirty="0"/>
          </a:p>
        </p:txBody>
      </p:sp>
      <p:sp>
        <p:nvSpPr>
          <p:cNvPr id="4" name="Başlık 2">
            <a:extLst>
              <a:ext uri="{FF2B5EF4-FFF2-40B4-BE49-F238E27FC236}">
                <a16:creationId xmlns:a16="http://schemas.microsoft.com/office/drawing/2014/main" id="{C33EF8D5-D716-4173-BEC9-61B2CC69ECD7}"/>
              </a:ext>
            </a:extLst>
          </p:cNvPr>
          <p:cNvSpPr>
            <a:spLocks noGrp="1"/>
          </p:cNvSpPr>
          <p:nvPr>
            <p:ph type="title"/>
          </p:nvPr>
        </p:nvSpPr>
        <p:spPr>
          <a:xfrm>
            <a:off x="188913" y="1123950"/>
            <a:ext cx="2211387" cy="4600575"/>
          </a:xfrm>
        </p:spPr>
        <p:txBody>
          <a:bodyPr>
            <a:normAutofit/>
          </a:bodyPr>
          <a:lstStyle/>
          <a:p>
            <a:pPr algn="ctr"/>
            <a:br>
              <a:rPr lang="tr-TR" sz="2600" b="1" dirty="0">
                <a:latin typeface="Calibri" panose="020F0502020204030204" pitchFamily="34" charset="0"/>
              </a:rPr>
            </a:br>
            <a:r>
              <a:rPr lang="tr-TR" sz="2600" b="1" dirty="0">
                <a:latin typeface="Calibri" panose="020F0502020204030204" pitchFamily="34" charset="0"/>
              </a:rPr>
              <a:t>PROGRAM ÇIKTILARI</a:t>
            </a:r>
            <a:br>
              <a:rPr lang="tr-TR" sz="2600" b="1" dirty="0">
                <a:latin typeface="Calibri" panose="020F0502020204030204" pitchFamily="34" charset="0"/>
              </a:rPr>
            </a:br>
            <a:br>
              <a:rPr lang="tr-TR" sz="2600" b="1" dirty="0">
                <a:latin typeface="Calibri" panose="020F0502020204030204" pitchFamily="34" charset="0"/>
              </a:rPr>
            </a:br>
            <a:br>
              <a:rPr lang="tr-TR" sz="2600" b="1" dirty="0">
                <a:latin typeface="Calibri" panose="020F0502020204030204" pitchFamily="34" charset="0"/>
              </a:rPr>
            </a:br>
            <a:r>
              <a:rPr lang="tr-TR" sz="16600" b="1" dirty="0">
                <a:latin typeface="Calibri" panose="020F0502020204030204" pitchFamily="34" charset="0"/>
              </a:rPr>
              <a:t>7</a:t>
            </a:r>
            <a:endParaRPr lang="tr-TR" sz="2600" b="1" dirty="0">
              <a:latin typeface="Calibri" panose="020F0502020204030204" pitchFamily="34" charset="0"/>
            </a:endParaRPr>
          </a:p>
        </p:txBody>
      </p:sp>
    </p:spTree>
    <p:extLst>
      <p:ext uri="{BB962C8B-B14F-4D97-AF65-F5344CB8AC3E}">
        <p14:creationId xmlns:p14="http://schemas.microsoft.com/office/powerpoint/2010/main" val="2847371949"/>
      </p:ext>
    </p:extLst>
  </p:cSld>
  <p:clrMapOvr>
    <a:masterClrMapping/>
  </p:clrMapOvr>
</p:sld>
</file>

<file path=ppt/theme/theme1.xml><?xml version="1.0" encoding="utf-8"?>
<a:theme xmlns:a="http://schemas.openxmlformats.org/drawingml/2006/main" name="Çerçeve">
  <a:themeElements>
    <a:clrScheme name="Çerçev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Çerçev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Çerçev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2697</Words>
  <Application>Microsoft Office PowerPoint</Application>
  <PresentationFormat>Ekran Gösterisi (4:3)</PresentationFormat>
  <Paragraphs>200</Paragraphs>
  <Slides>76</Slides>
  <Notes>1</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76</vt:i4>
      </vt:variant>
    </vt:vector>
  </HeadingPairs>
  <TitlesOfParts>
    <vt:vector size="84" baseType="lpstr">
      <vt:lpstr>Arial</vt:lpstr>
      <vt:lpstr>Calibri</vt:lpstr>
      <vt:lpstr>Corbel</vt:lpstr>
      <vt:lpstr>Helvetica Neue</vt:lpstr>
      <vt:lpstr>Open Sans</vt:lpstr>
      <vt:lpstr>Wingdings</vt:lpstr>
      <vt:lpstr>Wingdings 2</vt:lpstr>
      <vt:lpstr>Çerçeve</vt:lpstr>
      <vt:lpstr>Fen Edebiyat Fakültesi Tarih Bölümü</vt:lpstr>
      <vt:lpstr> BÖLÜMÜMÜZ PROGRAM ÇIKTILARI</vt:lpstr>
      <vt:lpstr> PROGRAM ÇIKTILARI   1</vt:lpstr>
      <vt:lpstr> PROGRAM ÇIKTILARI   2</vt:lpstr>
      <vt:lpstr> PROGRAM ÇIKTILARI   3</vt:lpstr>
      <vt:lpstr> PROGRAM ÇIKTILARI   4</vt:lpstr>
      <vt:lpstr> PROGRAM ÇIKTILARI   5</vt:lpstr>
      <vt:lpstr> PROGRAM ÇIKTILARI   6</vt:lpstr>
      <vt:lpstr> PROGRAM ÇIKTILARI   7</vt:lpstr>
      <vt:lpstr> PROGRAM ÇIKTILARI   8</vt:lpstr>
      <vt:lpstr> PROGRAM ÇIKTILARI   9</vt:lpstr>
      <vt:lpstr> PROGRAM ÇIKTILARI   10</vt:lpstr>
      <vt:lpstr> PROGRAM ÇIKTILARI   11</vt:lpstr>
      <vt:lpstr> PROGRAM ÇIKTILARI   12</vt:lpstr>
      <vt:lpstr> PROGRAM ÇIKTILARI   13</vt:lpstr>
      <vt:lpstr> PROGRAM ÇIKTILARI   14</vt:lpstr>
      <vt:lpstr> PROGRAM ÇIKTILARI   15</vt:lpstr>
      <vt:lpstr> PROGRAM ÇIKTILARI   16</vt:lpstr>
      <vt:lpstr> PROGRAM ÇIKTILARI   17</vt:lpstr>
      <vt:lpstr> PROGRAM ÇIKTILARI   18</vt:lpstr>
      <vt:lpstr> PROGRAM ÇIKTILARI   19</vt:lpstr>
      <vt:lpstr> BÖLÜMÜMÜZ AKREDİTASYONU</vt:lpstr>
      <vt:lpstr>AKREDİTE NE DEMEK?</vt:lpstr>
      <vt:lpstr>FEDEK</vt:lpstr>
      <vt:lpstr>FEDEK</vt:lpstr>
      <vt:lpstr>BÖLÜM DANIŞMANINIZ   ve    YARDIMCI DANIŞMAN</vt:lpstr>
      <vt:lpstr>AKADEMİK TAKVİM</vt:lpstr>
      <vt:lpstr>AKADEMİK TAKVİM</vt:lpstr>
      <vt:lpstr> DERS KAYDI</vt:lpstr>
      <vt:lpstr> DERS KAYDI</vt:lpstr>
      <vt:lpstr> DERS KAYDI</vt:lpstr>
      <vt:lpstr> DERS KAYDI</vt:lpstr>
      <vt:lpstr> DERS KAYDI</vt:lpstr>
      <vt:lpstr> DERS KAYDI</vt:lpstr>
      <vt:lpstr> DERS KAYDI</vt:lpstr>
      <vt:lpstr> DERS KAYDI</vt:lpstr>
      <vt:lpstr>PowerPoint Sunusu</vt:lpstr>
      <vt:lpstr>Lisans Program Çizelgesi</vt:lpstr>
      <vt:lpstr>Lisans Program Çizelgesi</vt:lpstr>
      <vt:lpstr>Derslere devam durumu</vt:lpstr>
      <vt:lpstr>Başarı Puanı</vt:lpstr>
      <vt:lpstr>AKTS Kredisi Nedir? </vt:lpstr>
      <vt:lpstr> Bir dönemde öngörülecek derslerin AKTS kredisi  toplamı ne kadar olmalıdır? </vt:lpstr>
      <vt:lpstr>   Bağıl değerlendirme sistemi Nedir?  </vt:lpstr>
      <vt:lpstr>  Genel ağırlıklı not ortalaması (GANO) Nedir? </vt:lpstr>
      <vt:lpstr>Çift Anadal Programı</vt:lpstr>
      <vt:lpstr>Çift Anadal Programı</vt:lpstr>
      <vt:lpstr>Çift Anadal Programı</vt:lpstr>
      <vt:lpstr>Yandal Programı</vt:lpstr>
      <vt:lpstr>Yandal Programı</vt:lpstr>
      <vt:lpstr>Yandal Programı</vt:lpstr>
      <vt:lpstr>YATAY GEÇİŞ</vt:lpstr>
      <vt:lpstr> Kurumlararası Yatay Geçiş</vt:lpstr>
      <vt:lpstr> Kurumlararası Yatay Geçiş</vt:lpstr>
      <vt:lpstr>Kurum İçi Programlar Arası Yatay Geçiş</vt:lpstr>
      <vt:lpstr>Kurum İçi Programlar Arası Yatay Geçiş</vt:lpstr>
      <vt:lpstr>Kurum İçi Programlar Arası Yatay Geçiş</vt:lpstr>
      <vt:lpstr>Merkezi Yerleştirme Puanıyla Yatay Geçiş</vt:lpstr>
      <vt:lpstr>Merkezi Yerleştirme Puanıyla Yatay Geçiş</vt:lpstr>
      <vt:lpstr>  Farabi Değişim Programı  </vt:lpstr>
      <vt:lpstr>  Farabi Değişim Programı  </vt:lpstr>
      <vt:lpstr>  Farabi Değişim Programı  </vt:lpstr>
      <vt:lpstr>  Farabi Değişim Programı  </vt:lpstr>
      <vt:lpstr>Erasmus+ Öğrenci Değişim Programı</vt:lpstr>
      <vt:lpstr>Erasmus+ Öğrenci Değişim Programı</vt:lpstr>
      <vt:lpstr>Erasmus+ Öğrenci Değişim Programı</vt:lpstr>
      <vt:lpstr>Mevlâna Öğrenci Değişim Programı</vt:lpstr>
      <vt:lpstr>Mevlâna Öğrenci Değişim Programı</vt:lpstr>
      <vt:lpstr>Mevlâna Öğrenci Değişim Programı</vt:lpstr>
      <vt:lpstr>Özel Öğrenci</vt:lpstr>
      <vt:lpstr>Yaz Okulu</vt:lpstr>
      <vt:lpstr>BÖLÜM WEB SİTESİ </vt:lpstr>
      <vt:lpstr>NASIL DERS ÇALIŞMALIYIZ</vt:lpstr>
      <vt:lpstr>BÖLÜMÜMÜZ İŞ İMKANLARI</vt:lpstr>
      <vt:lpstr>BÖLÜM KİTAPLIĞI VE ÇALIŞMA ODASI</vt:lpstr>
      <vt:lpstr>DİGİTAL DERS PLATFORMU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Fen Edebiyat Fakültesi Tarih Bölümü</dc:title>
  <dc:creator>dilek taş</dc:creator>
  <cp:lastModifiedBy>dilek taş</cp:lastModifiedBy>
  <cp:revision>4</cp:revision>
  <dcterms:created xsi:type="dcterms:W3CDTF">2020-09-28T07:53:08Z</dcterms:created>
  <dcterms:modified xsi:type="dcterms:W3CDTF">2020-09-29T10:01:42Z</dcterms:modified>
</cp:coreProperties>
</file>